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3"/>
  </p:notesMasterIdLst>
  <p:sldIdLst>
    <p:sldId id="261" r:id="rId5"/>
    <p:sldId id="263" r:id="rId6"/>
    <p:sldId id="264" r:id="rId7"/>
    <p:sldId id="265" r:id="rId8"/>
    <p:sldId id="267" r:id="rId9"/>
    <p:sldId id="266" r:id="rId10"/>
    <p:sldId id="270" r:id="rId11"/>
    <p:sldId id="271" r:id="rId12"/>
    <p:sldId id="281" r:id="rId13"/>
    <p:sldId id="282" r:id="rId14"/>
    <p:sldId id="283" r:id="rId15"/>
    <p:sldId id="279" r:id="rId16"/>
    <p:sldId id="280" r:id="rId17"/>
    <p:sldId id="277" r:id="rId18"/>
    <p:sldId id="278" r:id="rId19"/>
    <p:sldId id="275" r:id="rId20"/>
    <p:sldId id="276" r:id="rId21"/>
    <p:sldId id="28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svg"/><Relationship Id="rId2" Type="http://schemas.openxmlformats.org/officeDocument/2006/relationships/image" Target="../media/image29.png"/><Relationship Id="rId1" Type="http://schemas.openxmlformats.org/officeDocument/2006/relationships/hyperlink" Target="https://www.forbes.com/sites/jessedamiani/2019/09/03/a-voice-deepfake-was-used-to-scam-a-ceo-out-of-243000/" TargetMode="External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svg"/><Relationship Id="rId1" Type="http://schemas.openxmlformats.org/officeDocument/2006/relationships/image" Target="../media/image29.png"/><Relationship Id="rId5" Type="http://schemas.openxmlformats.org/officeDocument/2006/relationships/hyperlink" Target="https://www.forbes.com/sites/jessedamiani/2019/09/03/a-voice-deepfake-was-used-to-scam-a-ceo-out-of-243000/" TargetMode="External"/><Relationship Id="rId4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7B6DD5-AB6B-4F36-A5D1-53AB7EFF05B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3E11FEEC-8958-4874-A7AC-4EC797358D16}">
      <dgm:prSet phldrT="[Text]"/>
      <dgm:spPr/>
      <dgm:t>
        <a:bodyPr/>
        <a:lstStyle/>
        <a:p>
          <a:r>
            <a:rPr lang="en-CA" dirty="0"/>
            <a:t>Extract sound features</a:t>
          </a:r>
        </a:p>
      </dgm:t>
    </dgm:pt>
    <dgm:pt modelId="{F5F4CCE5-8574-442D-8D4A-D7A25D1A75C0}" type="parTrans" cxnId="{CA017478-302B-4F5C-AD35-2C6C36CCEA45}">
      <dgm:prSet/>
      <dgm:spPr/>
      <dgm:t>
        <a:bodyPr/>
        <a:lstStyle/>
        <a:p>
          <a:endParaRPr lang="en-CA"/>
        </a:p>
      </dgm:t>
    </dgm:pt>
    <dgm:pt modelId="{4B75C55A-3F74-4E21-BEC9-9DCBB7BFFF28}" type="sibTrans" cxnId="{CA017478-302B-4F5C-AD35-2C6C36CCEA45}">
      <dgm:prSet/>
      <dgm:spPr/>
      <dgm:t>
        <a:bodyPr/>
        <a:lstStyle/>
        <a:p>
          <a:endParaRPr lang="en-CA"/>
        </a:p>
      </dgm:t>
    </dgm:pt>
    <dgm:pt modelId="{2B3A1298-79BB-466C-B151-5E3A48228EC8}">
      <dgm:prSet phldrT="[Text]"/>
      <dgm:spPr/>
      <dgm:t>
        <a:bodyPr/>
        <a:lstStyle/>
        <a:p>
          <a:r>
            <a:rPr lang="en-CA" dirty="0"/>
            <a:t>Preprocess and transform the dataset</a:t>
          </a:r>
        </a:p>
      </dgm:t>
    </dgm:pt>
    <dgm:pt modelId="{00B6E377-7A9B-4D27-8FA9-07E4273A953C}" type="parTrans" cxnId="{2D82CEC8-BB31-4816-AC22-8DE5302269DC}">
      <dgm:prSet/>
      <dgm:spPr/>
      <dgm:t>
        <a:bodyPr/>
        <a:lstStyle/>
        <a:p>
          <a:endParaRPr lang="en-CA"/>
        </a:p>
      </dgm:t>
    </dgm:pt>
    <dgm:pt modelId="{FAC34FD5-E92A-4C00-BE57-E1F9EBB9BF88}" type="sibTrans" cxnId="{2D82CEC8-BB31-4816-AC22-8DE5302269DC}">
      <dgm:prSet/>
      <dgm:spPr/>
      <dgm:t>
        <a:bodyPr/>
        <a:lstStyle/>
        <a:p>
          <a:endParaRPr lang="en-CA"/>
        </a:p>
      </dgm:t>
    </dgm:pt>
    <dgm:pt modelId="{141DB3F7-6737-4068-91A1-8A97085EDB9E}">
      <dgm:prSet phldrT="[Text]"/>
      <dgm:spPr/>
      <dgm:t>
        <a:bodyPr/>
        <a:lstStyle/>
        <a:p>
          <a:r>
            <a:rPr lang="en-CA" dirty="0"/>
            <a:t>Apply the Neural Network (</a:t>
          </a:r>
          <a:r>
            <a:rPr lang="en-CA" dirty="0" err="1"/>
            <a:t>Keras</a:t>
          </a:r>
          <a:r>
            <a:rPr lang="en-CA" dirty="0"/>
            <a:t>)</a:t>
          </a:r>
        </a:p>
        <a:p>
          <a:r>
            <a:rPr lang="en-CA" dirty="0" err="1"/>
            <a:t>Tensorflow</a:t>
          </a:r>
          <a:r>
            <a:rPr lang="en-CA" dirty="0"/>
            <a:t> backend</a:t>
          </a:r>
        </a:p>
      </dgm:t>
    </dgm:pt>
    <dgm:pt modelId="{450C93CF-1BB4-4FF8-B8DF-4D277A5AA0F7}" type="parTrans" cxnId="{5D6DC7BF-2FBC-4022-B66B-9287D0F2ED41}">
      <dgm:prSet/>
      <dgm:spPr/>
      <dgm:t>
        <a:bodyPr/>
        <a:lstStyle/>
        <a:p>
          <a:endParaRPr lang="en-CA"/>
        </a:p>
      </dgm:t>
    </dgm:pt>
    <dgm:pt modelId="{9988FB6A-7184-4AB6-A96D-BB195A750283}" type="sibTrans" cxnId="{5D6DC7BF-2FBC-4022-B66B-9287D0F2ED41}">
      <dgm:prSet/>
      <dgm:spPr/>
      <dgm:t>
        <a:bodyPr/>
        <a:lstStyle/>
        <a:p>
          <a:endParaRPr lang="en-CA"/>
        </a:p>
      </dgm:t>
    </dgm:pt>
    <dgm:pt modelId="{64494C7A-5389-4F83-97DD-0197A004359C}">
      <dgm:prSet phldrT="[Text]"/>
      <dgm:spPr/>
      <dgm:t>
        <a:bodyPr/>
        <a:lstStyle/>
        <a:p>
          <a:r>
            <a:rPr lang="en-CA" dirty="0"/>
            <a:t>Prediction</a:t>
          </a:r>
        </a:p>
      </dgm:t>
    </dgm:pt>
    <dgm:pt modelId="{7D8D54CB-950E-4765-9B23-9F62AC0C1CF4}" type="parTrans" cxnId="{193BD28B-8821-4C40-A638-76925D73A7D9}">
      <dgm:prSet/>
      <dgm:spPr/>
      <dgm:t>
        <a:bodyPr/>
        <a:lstStyle/>
        <a:p>
          <a:endParaRPr lang="en-CA"/>
        </a:p>
      </dgm:t>
    </dgm:pt>
    <dgm:pt modelId="{1745815B-9D5F-48FE-8586-A4A54C8DBF6B}" type="sibTrans" cxnId="{193BD28B-8821-4C40-A638-76925D73A7D9}">
      <dgm:prSet/>
      <dgm:spPr/>
      <dgm:t>
        <a:bodyPr/>
        <a:lstStyle/>
        <a:p>
          <a:endParaRPr lang="en-CA"/>
        </a:p>
      </dgm:t>
    </dgm:pt>
    <dgm:pt modelId="{6110C474-4E18-452A-A13C-4FB34AF93F0C}">
      <dgm:prSet phldrT="[Text]"/>
      <dgm:spPr/>
      <dgm:t>
        <a:bodyPr/>
        <a:lstStyle/>
        <a:p>
          <a:r>
            <a:rPr lang="en-CA" dirty="0"/>
            <a:t>Calculate accuracy matrix</a:t>
          </a:r>
        </a:p>
      </dgm:t>
    </dgm:pt>
    <dgm:pt modelId="{4A76670B-5280-4353-9A82-BD9E14AE273F}" type="parTrans" cxnId="{FF81688A-9414-42AB-B685-575B97B64F06}">
      <dgm:prSet/>
      <dgm:spPr/>
      <dgm:t>
        <a:bodyPr/>
        <a:lstStyle/>
        <a:p>
          <a:endParaRPr lang="en-CA"/>
        </a:p>
      </dgm:t>
    </dgm:pt>
    <dgm:pt modelId="{2F9CE4D7-C788-40E6-8F49-04FFA3474CA5}" type="sibTrans" cxnId="{FF81688A-9414-42AB-B685-575B97B64F06}">
      <dgm:prSet/>
      <dgm:spPr/>
      <dgm:t>
        <a:bodyPr/>
        <a:lstStyle/>
        <a:p>
          <a:endParaRPr lang="en-CA"/>
        </a:p>
      </dgm:t>
    </dgm:pt>
    <dgm:pt modelId="{D4A8E6AF-EC9A-4328-84F9-2B80397CD4AC}" type="pres">
      <dgm:prSet presAssocID="{A07B6DD5-AB6B-4F36-A5D1-53AB7EFF05BA}" presName="CompostProcess" presStyleCnt="0">
        <dgm:presLayoutVars>
          <dgm:dir/>
          <dgm:resizeHandles val="exact"/>
        </dgm:presLayoutVars>
      </dgm:prSet>
      <dgm:spPr/>
    </dgm:pt>
    <dgm:pt modelId="{4FBBE6AD-EF48-41C8-81CB-C5E47AA03A55}" type="pres">
      <dgm:prSet presAssocID="{A07B6DD5-AB6B-4F36-A5D1-53AB7EFF05BA}" presName="arrow" presStyleLbl="bgShp" presStyleIdx="0" presStyleCnt="1" custLinFactNeighborX="-325" custLinFactNeighborY="-16697"/>
      <dgm:spPr/>
    </dgm:pt>
    <dgm:pt modelId="{F4A17A02-5936-4F08-907E-3EB70DAB2CC0}" type="pres">
      <dgm:prSet presAssocID="{A07B6DD5-AB6B-4F36-A5D1-53AB7EFF05BA}" presName="linearProcess" presStyleCnt="0"/>
      <dgm:spPr/>
    </dgm:pt>
    <dgm:pt modelId="{B9BC62C2-167A-41DF-BF75-9DA4AB3FE795}" type="pres">
      <dgm:prSet presAssocID="{3E11FEEC-8958-4874-A7AC-4EC797358D16}" presName="textNode" presStyleLbl="node1" presStyleIdx="0" presStyleCnt="5">
        <dgm:presLayoutVars>
          <dgm:bulletEnabled val="1"/>
        </dgm:presLayoutVars>
      </dgm:prSet>
      <dgm:spPr/>
    </dgm:pt>
    <dgm:pt modelId="{E13FD135-D0BD-48D8-90A1-4450A3E8A88C}" type="pres">
      <dgm:prSet presAssocID="{4B75C55A-3F74-4E21-BEC9-9DCBB7BFFF28}" presName="sibTrans" presStyleCnt="0"/>
      <dgm:spPr/>
    </dgm:pt>
    <dgm:pt modelId="{AD5B44D6-3DC6-4763-BE53-748D56932787}" type="pres">
      <dgm:prSet presAssocID="{2B3A1298-79BB-466C-B151-5E3A48228EC8}" presName="textNode" presStyleLbl="node1" presStyleIdx="1" presStyleCnt="5">
        <dgm:presLayoutVars>
          <dgm:bulletEnabled val="1"/>
        </dgm:presLayoutVars>
      </dgm:prSet>
      <dgm:spPr/>
    </dgm:pt>
    <dgm:pt modelId="{3556F176-C881-4C73-BD4E-4EFEA6DFAE8B}" type="pres">
      <dgm:prSet presAssocID="{FAC34FD5-E92A-4C00-BE57-E1F9EBB9BF88}" presName="sibTrans" presStyleCnt="0"/>
      <dgm:spPr/>
    </dgm:pt>
    <dgm:pt modelId="{7EDD9A87-E7AA-469D-BB98-491F784FB587}" type="pres">
      <dgm:prSet presAssocID="{141DB3F7-6737-4068-91A1-8A97085EDB9E}" presName="textNode" presStyleLbl="node1" presStyleIdx="2" presStyleCnt="5">
        <dgm:presLayoutVars>
          <dgm:bulletEnabled val="1"/>
        </dgm:presLayoutVars>
      </dgm:prSet>
      <dgm:spPr/>
    </dgm:pt>
    <dgm:pt modelId="{AA8765EC-0F90-4997-8E71-56FA1C7A58CF}" type="pres">
      <dgm:prSet presAssocID="{9988FB6A-7184-4AB6-A96D-BB195A750283}" presName="sibTrans" presStyleCnt="0"/>
      <dgm:spPr/>
    </dgm:pt>
    <dgm:pt modelId="{D910A9EF-33A1-456E-BBF9-323B670A4EC5}" type="pres">
      <dgm:prSet presAssocID="{64494C7A-5389-4F83-97DD-0197A004359C}" presName="textNode" presStyleLbl="node1" presStyleIdx="3" presStyleCnt="5">
        <dgm:presLayoutVars>
          <dgm:bulletEnabled val="1"/>
        </dgm:presLayoutVars>
      </dgm:prSet>
      <dgm:spPr/>
    </dgm:pt>
    <dgm:pt modelId="{D2EEC790-84AC-4582-965A-38D081CC154E}" type="pres">
      <dgm:prSet presAssocID="{1745815B-9D5F-48FE-8586-A4A54C8DBF6B}" presName="sibTrans" presStyleCnt="0"/>
      <dgm:spPr/>
    </dgm:pt>
    <dgm:pt modelId="{BD4D707D-FF3D-4CC4-9326-F341830C588C}" type="pres">
      <dgm:prSet presAssocID="{6110C474-4E18-452A-A13C-4FB34AF93F0C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83DF8706-6299-4A5C-BCA9-979C568AEA03}" type="presOf" srcId="{6110C474-4E18-452A-A13C-4FB34AF93F0C}" destId="{BD4D707D-FF3D-4CC4-9326-F341830C588C}" srcOrd="0" destOrd="0" presId="urn:microsoft.com/office/officeart/2005/8/layout/hProcess9"/>
    <dgm:cxn modelId="{4F18AF36-5619-402C-AFF9-229AC3EABFD6}" type="presOf" srcId="{3E11FEEC-8958-4874-A7AC-4EC797358D16}" destId="{B9BC62C2-167A-41DF-BF75-9DA4AB3FE795}" srcOrd="0" destOrd="0" presId="urn:microsoft.com/office/officeart/2005/8/layout/hProcess9"/>
    <dgm:cxn modelId="{EBB10547-660E-402E-B630-16B4A863204E}" type="presOf" srcId="{64494C7A-5389-4F83-97DD-0197A004359C}" destId="{D910A9EF-33A1-456E-BBF9-323B670A4EC5}" srcOrd="0" destOrd="0" presId="urn:microsoft.com/office/officeart/2005/8/layout/hProcess9"/>
    <dgm:cxn modelId="{CA017478-302B-4F5C-AD35-2C6C36CCEA45}" srcId="{A07B6DD5-AB6B-4F36-A5D1-53AB7EFF05BA}" destId="{3E11FEEC-8958-4874-A7AC-4EC797358D16}" srcOrd="0" destOrd="0" parTransId="{F5F4CCE5-8574-442D-8D4A-D7A25D1A75C0}" sibTransId="{4B75C55A-3F74-4E21-BEC9-9DCBB7BFFF28}"/>
    <dgm:cxn modelId="{FF81688A-9414-42AB-B685-575B97B64F06}" srcId="{A07B6DD5-AB6B-4F36-A5D1-53AB7EFF05BA}" destId="{6110C474-4E18-452A-A13C-4FB34AF93F0C}" srcOrd="4" destOrd="0" parTransId="{4A76670B-5280-4353-9A82-BD9E14AE273F}" sibTransId="{2F9CE4D7-C788-40E6-8F49-04FFA3474CA5}"/>
    <dgm:cxn modelId="{193BD28B-8821-4C40-A638-76925D73A7D9}" srcId="{A07B6DD5-AB6B-4F36-A5D1-53AB7EFF05BA}" destId="{64494C7A-5389-4F83-97DD-0197A004359C}" srcOrd="3" destOrd="0" parTransId="{7D8D54CB-950E-4765-9B23-9F62AC0C1CF4}" sibTransId="{1745815B-9D5F-48FE-8586-A4A54C8DBF6B}"/>
    <dgm:cxn modelId="{E65D14BA-04EA-4D4F-BBE6-97CEF46DAA54}" type="presOf" srcId="{2B3A1298-79BB-466C-B151-5E3A48228EC8}" destId="{AD5B44D6-3DC6-4763-BE53-748D56932787}" srcOrd="0" destOrd="0" presId="urn:microsoft.com/office/officeart/2005/8/layout/hProcess9"/>
    <dgm:cxn modelId="{5D6DC7BF-2FBC-4022-B66B-9287D0F2ED41}" srcId="{A07B6DD5-AB6B-4F36-A5D1-53AB7EFF05BA}" destId="{141DB3F7-6737-4068-91A1-8A97085EDB9E}" srcOrd="2" destOrd="0" parTransId="{450C93CF-1BB4-4FF8-B8DF-4D277A5AA0F7}" sibTransId="{9988FB6A-7184-4AB6-A96D-BB195A750283}"/>
    <dgm:cxn modelId="{2447E0C3-F8FB-436A-B819-6E945DE120CA}" type="presOf" srcId="{A07B6DD5-AB6B-4F36-A5D1-53AB7EFF05BA}" destId="{D4A8E6AF-EC9A-4328-84F9-2B80397CD4AC}" srcOrd="0" destOrd="0" presId="urn:microsoft.com/office/officeart/2005/8/layout/hProcess9"/>
    <dgm:cxn modelId="{2D82CEC8-BB31-4816-AC22-8DE5302269DC}" srcId="{A07B6DD5-AB6B-4F36-A5D1-53AB7EFF05BA}" destId="{2B3A1298-79BB-466C-B151-5E3A48228EC8}" srcOrd="1" destOrd="0" parTransId="{00B6E377-7A9B-4D27-8FA9-07E4273A953C}" sibTransId="{FAC34FD5-E92A-4C00-BE57-E1F9EBB9BF88}"/>
    <dgm:cxn modelId="{7E57C8D8-020A-4B42-A79E-9C96D14D1E56}" type="presOf" srcId="{141DB3F7-6737-4068-91A1-8A97085EDB9E}" destId="{7EDD9A87-E7AA-469D-BB98-491F784FB587}" srcOrd="0" destOrd="0" presId="urn:microsoft.com/office/officeart/2005/8/layout/hProcess9"/>
    <dgm:cxn modelId="{BA5C2F8B-EB4D-4679-A514-70FD8C49F10D}" type="presParOf" srcId="{D4A8E6AF-EC9A-4328-84F9-2B80397CD4AC}" destId="{4FBBE6AD-EF48-41C8-81CB-C5E47AA03A55}" srcOrd="0" destOrd="0" presId="urn:microsoft.com/office/officeart/2005/8/layout/hProcess9"/>
    <dgm:cxn modelId="{79399CEB-41E2-456F-ABB5-52B441F14EF8}" type="presParOf" srcId="{D4A8E6AF-EC9A-4328-84F9-2B80397CD4AC}" destId="{F4A17A02-5936-4F08-907E-3EB70DAB2CC0}" srcOrd="1" destOrd="0" presId="urn:microsoft.com/office/officeart/2005/8/layout/hProcess9"/>
    <dgm:cxn modelId="{2F6CB3AD-0CE6-4EFC-B65C-6BF1B8094715}" type="presParOf" srcId="{F4A17A02-5936-4F08-907E-3EB70DAB2CC0}" destId="{B9BC62C2-167A-41DF-BF75-9DA4AB3FE795}" srcOrd="0" destOrd="0" presId="urn:microsoft.com/office/officeart/2005/8/layout/hProcess9"/>
    <dgm:cxn modelId="{CFC36E47-E81D-4434-825F-E76884DF0905}" type="presParOf" srcId="{F4A17A02-5936-4F08-907E-3EB70DAB2CC0}" destId="{E13FD135-D0BD-48D8-90A1-4450A3E8A88C}" srcOrd="1" destOrd="0" presId="urn:microsoft.com/office/officeart/2005/8/layout/hProcess9"/>
    <dgm:cxn modelId="{CA5C8A02-6934-41F4-BD75-FC731880CBC4}" type="presParOf" srcId="{F4A17A02-5936-4F08-907E-3EB70DAB2CC0}" destId="{AD5B44D6-3DC6-4763-BE53-748D56932787}" srcOrd="2" destOrd="0" presId="urn:microsoft.com/office/officeart/2005/8/layout/hProcess9"/>
    <dgm:cxn modelId="{80BBC0BF-15AC-4B06-84B8-36286BE3A6EF}" type="presParOf" srcId="{F4A17A02-5936-4F08-907E-3EB70DAB2CC0}" destId="{3556F176-C881-4C73-BD4E-4EFEA6DFAE8B}" srcOrd="3" destOrd="0" presId="urn:microsoft.com/office/officeart/2005/8/layout/hProcess9"/>
    <dgm:cxn modelId="{4D22021C-1F74-45C4-A953-97BD73BB48ED}" type="presParOf" srcId="{F4A17A02-5936-4F08-907E-3EB70DAB2CC0}" destId="{7EDD9A87-E7AA-469D-BB98-491F784FB587}" srcOrd="4" destOrd="0" presId="urn:microsoft.com/office/officeart/2005/8/layout/hProcess9"/>
    <dgm:cxn modelId="{6F3072EE-EE40-4121-884C-3E4C480E5AD9}" type="presParOf" srcId="{F4A17A02-5936-4F08-907E-3EB70DAB2CC0}" destId="{AA8765EC-0F90-4997-8E71-56FA1C7A58CF}" srcOrd="5" destOrd="0" presId="urn:microsoft.com/office/officeart/2005/8/layout/hProcess9"/>
    <dgm:cxn modelId="{3CC7285C-71CD-4BC2-AC45-DF99CF046608}" type="presParOf" srcId="{F4A17A02-5936-4F08-907E-3EB70DAB2CC0}" destId="{D910A9EF-33A1-456E-BBF9-323B670A4EC5}" srcOrd="6" destOrd="0" presId="urn:microsoft.com/office/officeart/2005/8/layout/hProcess9"/>
    <dgm:cxn modelId="{A146E2F1-3A74-4B84-A239-0C50574C6E94}" type="presParOf" srcId="{F4A17A02-5936-4F08-907E-3EB70DAB2CC0}" destId="{D2EEC790-84AC-4582-965A-38D081CC154E}" srcOrd="7" destOrd="0" presId="urn:microsoft.com/office/officeart/2005/8/layout/hProcess9"/>
    <dgm:cxn modelId="{8E53233E-AC0A-432E-BA52-C2BD9ACFD577}" type="presParOf" srcId="{F4A17A02-5936-4F08-907E-3EB70DAB2CC0}" destId="{BD4D707D-FF3D-4CC4-9326-F341830C588C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ABAD33-4D2D-4C28-8283-C8CC46F1C33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54BD0052-4B70-464F-BBF0-05BC9C4C36B8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Neural networks can help predict both spoken digits and speaker to a great extent with an accuracy of more than 90%</a:t>
          </a:r>
          <a:endParaRPr lang="en-US"/>
        </a:p>
      </dgm:t>
    </dgm:pt>
    <dgm:pt modelId="{8781F450-560E-41B4-BD7F-E679A76719EC}" type="parTrans" cxnId="{C8F70E8F-A30B-4DB3-8137-D183E80F9D2A}">
      <dgm:prSet/>
      <dgm:spPr/>
      <dgm:t>
        <a:bodyPr/>
        <a:lstStyle/>
        <a:p>
          <a:endParaRPr lang="en-US"/>
        </a:p>
      </dgm:t>
    </dgm:pt>
    <dgm:pt modelId="{170EDB3D-F199-426B-8B7A-C7105477D981}" type="sibTrans" cxnId="{C8F70E8F-A30B-4DB3-8137-D183E80F9D2A}">
      <dgm:prSet/>
      <dgm:spPr/>
      <dgm:t>
        <a:bodyPr/>
        <a:lstStyle/>
        <a:p>
          <a:endParaRPr lang="en-US"/>
        </a:p>
      </dgm:t>
    </dgm:pt>
    <dgm:pt modelId="{2E4D8F76-882F-4879-846E-F792D41FC22F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Lots of training dataset is required in order to get a good working model.</a:t>
          </a:r>
          <a:endParaRPr lang="en-US"/>
        </a:p>
      </dgm:t>
    </dgm:pt>
    <dgm:pt modelId="{84C32027-47E1-4359-A2FA-C7031AA7F1CB}" type="parTrans" cxnId="{381DE3CB-EAB8-4E52-8B41-722377545190}">
      <dgm:prSet/>
      <dgm:spPr/>
      <dgm:t>
        <a:bodyPr/>
        <a:lstStyle/>
        <a:p>
          <a:endParaRPr lang="en-US"/>
        </a:p>
      </dgm:t>
    </dgm:pt>
    <dgm:pt modelId="{D7B2FE88-7014-4BE8-AC29-6F99BECF5F86}" type="sibTrans" cxnId="{381DE3CB-EAB8-4E52-8B41-722377545190}">
      <dgm:prSet/>
      <dgm:spPr/>
      <dgm:t>
        <a:bodyPr/>
        <a:lstStyle/>
        <a:p>
          <a:endParaRPr lang="en-US"/>
        </a:p>
      </dgm:t>
    </dgm:pt>
    <dgm:pt modelId="{AD1BD034-8DF5-419D-A08A-91F38F9FF38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The models fails to give good accuracy results for new speakers. </a:t>
          </a:r>
          <a:endParaRPr lang="en-US" dirty="0"/>
        </a:p>
      </dgm:t>
    </dgm:pt>
    <dgm:pt modelId="{06868B7E-E4F2-4CAA-BF6E-6863133ECFE6}" type="parTrans" cxnId="{2301BFD1-0157-4823-A2EF-9974263066D1}">
      <dgm:prSet/>
      <dgm:spPr/>
      <dgm:t>
        <a:bodyPr/>
        <a:lstStyle/>
        <a:p>
          <a:endParaRPr lang="en-US"/>
        </a:p>
      </dgm:t>
    </dgm:pt>
    <dgm:pt modelId="{C254CBCA-88E4-49CB-BFF0-48F6973BFC19}" type="sibTrans" cxnId="{2301BFD1-0157-4823-A2EF-9974263066D1}">
      <dgm:prSet/>
      <dgm:spPr/>
      <dgm:t>
        <a:bodyPr/>
        <a:lstStyle/>
        <a:p>
          <a:endParaRPr lang="en-US"/>
        </a:p>
      </dgm:t>
    </dgm:pt>
    <dgm:pt modelId="{5D623AB2-51CA-4952-9777-B07551727984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More noise signals</a:t>
          </a:r>
          <a:endParaRPr lang="en-US" dirty="0"/>
        </a:p>
      </dgm:t>
    </dgm:pt>
    <dgm:pt modelId="{35363A3D-1BD9-4D88-9B4E-48EBF664D089}" type="parTrans" cxnId="{B62B4E91-3827-4F52-A64C-781AE0747575}">
      <dgm:prSet/>
      <dgm:spPr/>
      <dgm:t>
        <a:bodyPr/>
        <a:lstStyle/>
        <a:p>
          <a:endParaRPr lang="en-US"/>
        </a:p>
      </dgm:t>
    </dgm:pt>
    <dgm:pt modelId="{F71D8AAE-A080-4E15-8A4A-9964172E3FA2}" type="sibTrans" cxnId="{B62B4E91-3827-4F52-A64C-781AE0747575}">
      <dgm:prSet/>
      <dgm:spPr/>
      <dgm:t>
        <a:bodyPr/>
        <a:lstStyle/>
        <a:p>
          <a:endParaRPr lang="en-US"/>
        </a:p>
      </dgm:t>
    </dgm:pt>
    <dgm:pt modelId="{2F107CA9-A1EF-4EF8-BE1F-813BC1910260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Ethnicity and origin of country can change the features of audio.</a:t>
          </a:r>
          <a:endParaRPr lang="en-US"/>
        </a:p>
      </dgm:t>
    </dgm:pt>
    <dgm:pt modelId="{D80FC9A2-7BAE-49A9-82DF-9A37860E23DE}" type="parTrans" cxnId="{1D0A7AED-9605-4BC6-A747-5A6734A3F718}">
      <dgm:prSet/>
      <dgm:spPr/>
      <dgm:t>
        <a:bodyPr/>
        <a:lstStyle/>
        <a:p>
          <a:endParaRPr lang="en-US"/>
        </a:p>
      </dgm:t>
    </dgm:pt>
    <dgm:pt modelId="{800477B6-8FAD-44EB-89C6-10B590AD64DB}" type="sibTrans" cxnId="{1D0A7AED-9605-4BC6-A747-5A6734A3F718}">
      <dgm:prSet/>
      <dgm:spPr/>
      <dgm:t>
        <a:bodyPr/>
        <a:lstStyle/>
        <a:p>
          <a:endParaRPr lang="en-US"/>
        </a:p>
      </dgm:t>
    </dgm:pt>
    <dgm:pt modelId="{67390BD9-B19F-4060-AC2D-AA812148CB4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Possible Reasons:</a:t>
          </a:r>
        </a:p>
      </dgm:t>
    </dgm:pt>
    <dgm:pt modelId="{B3E75082-8B56-4350-82EE-570787F32B22}" type="parTrans" cxnId="{70F9F882-C88E-4A65-AB4E-6AE38991538A}">
      <dgm:prSet/>
      <dgm:spPr/>
      <dgm:t>
        <a:bodyPr/>
        <a:lstStyle/>
        <a:p>
          <a:endParaRPr lang="en-CA"/>
        </a:p>
      </dgm:t>
    </dgm:pt>
    <dgm:pt modelId="{8F2AA57E-18B7-4A51-B95D-93BC39C5F596}" type="sibTrans" cxnId="{70F9F882-C88E-4A65-AB4E-6AE38991538A}">
      <dgm:prSet/>
      <dgm:spPr/>
      <dgm:t>
        <a:bodyPr/>
        <a:lstStyle/>
        <a:p>
          <a:endParaRPr lang="en-CA"/>
        </a:p>
      </dgm:t>
    </dgm:pt>
    <dgm:pt modelId="{A74DD8E7-4E3B-416D-8D4B-E9DE62E7FA4D}" type="pres">
      <dgm:prSet presAssocID="{41ABAD33-4D2D-4C28-8283-C8CC46F1C333}" presName="root" presStyleCnt="0">
        <dgm:presLayoutVars>
          <dgm:dir/>
          <dgm:resizeHandles val="exact"/>
        </dgm:presLayoutVars>
      </dgm:prSet>
      <dgm:spPr/>
    </dgm:pt>
    <dgm:pt modelId="{C220798D-ABAA-4E73-A831-1B4D0576E357}" type="pres">
      <dgm:prSet presAssocID="{54BD0052-4B70-464F-BBF0-05BC9C4C36B8}" presName="compNode" presStyleCnt="0"/>
      <dgm:spPr/>
    </dgm:pt>
    <dgm:pt modelId="{8DF270B9-399C-4270-8EAA-F112A43F3873}" type="pres">
      <dgm:prSet presAssocID="{54BD0052-4B70-464F-BBF0-05BC9C4C36B8}" presName="bgRect" presStyleLbl="bgShp" presStyleIdx="0" presStyleCnt="3"/>
      <dgm:spPr/>
    </dgm:pt>
    <dgm:pt modelId="{846A7D50-429B-4B9E-8719-089485079B07}" type="pres">
      <dgm:prSet presAssocID="{54BD0052-4B70-464F-BBF0-05BC9C4C36B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ze"/>
        </a:ext>
      </dgm:extLst>
    </dgm:pt>
    <dgm:pt modelId="{E71A4228-60B4-4048-A654-796B5E39F95A}" type="pres">
      <dgm:prSet presAssocID="{54BD0052-4B70-464F-BBF0-05BC9C4C36B8}" presName="spaceRect" presStyleCnt="0"/>
      <dgm:spPr/>
    </dgm:pt>
    <dgm:pt modelId="{0857FB18-4C79-4840-9232-33605B33B740}" type="pres">
      <dgm:prSet presAssocID="{54BD0052-4B70-464F-BBF0-05BC9C4C36B8}" presName="parTx" presStyleLbl="revTx" presStyleIdx="0" presStyleCnt="4">
        <dgm:presLayoutVars>
          <dgm:chMax val="0"/>
          <dgm:chPref val="0"/>
        </dgm:presLayoutVars>
      </dgm:prSet>
      <dgm:spPr/>
    </dgm:pt>
    <dgm:pt modelId="{3267EE66-8B20-4D07-A460-56C681C561F3}" type="pres">
      <dgm:prSet presAssocID="{170EDB3D-F199-426B-8B7A-C7105477D981}" presName="sibTrans" presStyleCnt="0"/>
      <dgm:spPr/>
    </dgm:pt>
    <dgm:pt modelId="{2504DF04-F183-4D72-9CA1-8D08854B2971}" type="pres">
      <dgm:prSet presAssocID="{2E4D8F76-882F-4879-846E-F792D41FC22F}" presName="compNode" presStyleCnt="0"/>
      <dgm:spPr/>
    </dgm:pt>
    <dgm:pt modelId="{78FB8A88-4A8D-43E5-8CDC-4CC05684995C}" type="pres">
      <dgm:prSet presAssocID="{2E4D8F76-882F-4879-846E-F792D41FC22F}" presName="bgRect" presStyleLbl="bgShp" presStyleIdx="1" presStyleCnt="3"/>
      <dgm:spPr/>
    </dgm:pt>
    <dgm:pt modelId="{0EC6ED4D-4B7D-4A61-BC00-B8DE03348B74}" type="pres">
      <dgm:prSet presAssocID="{2E4D8F76-882F-4879-846E-F792D41FC22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7CD6609-A799-4521-B81B-CD3AB613657D}" type="pres">
      <dgm:prSet presAssocID="{2E4D8F76-882F-4879-846E-F792D41FC22F}" presName="spaceRect" presStyleCnt="0"/>
      <dgm:spPr/>
    </dgm:pt>
    <dgm:pt modelId="{6F06A4E7-D363-420E-8137-DF4BF5730D05}" type="pres">
      <dgm:prSet presAssocID="{2E4D8F76-882F-4879-846E-F792D41FC22F}" presName="parTx" presStyleLbl="revTx" presStyleIdx="1" presStyleCnt="4">
        <dgm:presLayoutVars>
          <dgm:chMax val="0"/>
          <dgm:chPref val="0"/>
        </dgm:presLayoutVars>
      </dgm:prSet>
      <dgm:spPr/>
    </dgm:pt>
    <dgm:pt modelId="{6B7DB0CB-9B33-4551-8703-336CF57B50BE}" type="pres">
      <dgm:prSet presAssocID="{D7B2FE88-7014-4BE8-AC29-6F99BECF5F86}" presName="sibTrans" presStyleCnt="0"/>
      <dgm:spPr/>
    </dgm:pt>
    <dgm:pt modelId="{44DB720B-F789-4F53-B4D0-4FBE3351F16D}" type="pres">
      <dgm:prSet presAssocID="{AD1BD034-8DF5-419D-A08A-91F38F9FF38B}" presName="compNode" presStyleCnt="0"/>
      <dgm:spPr/>
    </dgm:pt>
    <dgm:pt modelId="{F1BD5AFC-9FAC-48EF-8418-21D2C5F190C5}" type="pres">
      <dgm:prSet presAssocID="{AD1BD034-8DF5-419D-A08A-91F38F9FF38B}" presName="bgRect" presStyleLbl="bgShp" presStyleIdx="2" presStyleCnt="3"/>
      <dgm:spPr/>
    </dgm:pt>
    <dgm:pt modelId="{8D074314-0D6C-481B-9A3F-3ABCB79528D5}" type="pres">
      <dgm:prSet presAssocID="{AD1BD034-8DF5-419D-A08A-91F38F9FF38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sOn"/>
        </a:ext>
      </dgm:extLst>
    </dgm:pt>
    <dgm:pt modelId="{B8A8D27E-49A7-447E-A03D-5D40B56B9178}" type="pres">
      <dgm:prSet presAssocID="{AD1BD034-8DF5-419D-A08A-91F38F9FF38B}" presName="spaceRect" presStyleCnt="0"/>
      <dgm:spPr/>
    </dgm:pt>
    <dgm:pt modelId="{C10B11D4-D915-4537-9D9F-682BB64AFB89}" type="pres">
      <dgm:prSet presAssocID="{AD1BD034-8DF5-419D-A08A-91F38F9FF38B}" presName="parTx" presStyleLbl="revTx" presStyleIdx="2" presStyleCnt="4">
        <dgm:presLayoutVars>
          <dgm:chMax val="0"/>
          <dgm:chPref val="0"/>
        </dgm:presLayoutVars>
      </dgm:prSet>
      <dgm:spPr/>
    </dgm:pt>
    <dgm:pt modelId="{A7AE6137-3EFC-4289-9674-B1FD90608263}" type="pres">
      <dgm:prSet presAssocID="{AD1BD034-8DF5-419D-A08A-91F38F9FF38B}" presName="desTx" presStyleLbl="revTx" presStyleIdx="3" presStyleCnt="4">
        <dgm:presLayoutVars/>
      </dgm:prSet>
      <dgm:spPr/>
    </dgm:pt>
  </dgm:ptLst>
  <dgm:cxnLst>
    <dgm:cxn modelId="{1131D45D-D307-401D-B905-100D58DDD54A}" type="presOf" srcId="{67390BD9-B19F-4060-AC2D-AA812148CB40}" destId="{A7AE6137-3EFC-4289-9674-B1FD90608263}" srcOrd="0" destOrd="0" presId="urn:microsoft.com/office/officeart/2018/2/layout/IconVerticalSolidList"/>
    <dgm:cxn modelId="{8CD2A543-D2A3-4273-8440-1F3BC131710A}" type="presOf" srcId="{2F107CA9-A1EF-4EF8-BE1F-813BC1910260}" destId="{A7AE6137-3EFC-4289-9674-B1FD90608263}" srcOrd="0" destOrd="2" presId="urn:microsoft.com/office/officeart/2018/2/layout/IconVerticalSolidList"/>
    <dgm:cxn modelId="{70F9F882-C88E-4A65-AB4E-6AE38991538A}" srcId="{AD1BD034-8DF5-419D-A08A-91F38F9FF38B}" destId="{67390BD9-B19F-4060-AC2D-AA812148CB40}" srcOrd="0" destOrd="0" parTransId="{B3E75082-8B56-4350-82EE-570787F32B22}" sibTransId="{8F2AA57E-18B7-4A51-B95D-93BC39C5F596}"/>
    <dgm:cxn modelId="{C8F70E8F-A30B-4DB3-8137-D183E80F9D2A}" srcId="{41ABAD33-4D2D-4C28-8283-C8CC46F1C333}" destId="{54BD0052-4B70-464F-BBF0-05BC9C4C36B8}" srcOrd="0" destOrd="0" parTransId="{8781F450-560E-41B4-BD7F-E679A76719EC}" sibTransId="{170EDB3D-F199-426B-8B7A-C7105477D981}"/>
    <dgm:cxn modelId="{B62B4E91-3827-4F52-A64C-781AE0747575}" srcId="{AD1BD034-8DF5-419D-A08A-91F38F9FF38B}" destId="{5D623AB2-51CA-4952-9777-B07551727984}" srcOrd="1" destOrd="0" parTransId="{35363A3D-1BD9-4D88-9B4E-48EBF664D089}" sibTransId="{F71D8AAE-A080-4E15-8A4A-9964172E3FA2}"/>
    <dgm:cxn modelId="{7FC8F699-0A81-4C93-9A4C-80F33948DCF1}" type="presOf" srcId="{AD1BD034-8DF5-419D-A08A-91F38F9FF38B}" destId="{C10B11D4-D915-4537-9D9F-682BB64AFB89}" srcOrd="0" destOrd="0" presId="urn:microsoft.com/office/officeart/2018/2/layout/IconVerticalSolidList"/>
    <dgm:cxn modelId="{B03A96A6-EEAB-45AE-B10A-B67358325644}" type="presOf" srcId="{2E4D8F76-882F-4879-846E-F792D41FC22F}" destId="{6F06A4E7-D363-420E-8137-DF4BF5730D05}" srcOrd="0" destOrd="0" presId="urn:microsoft.com/office/officeart/2018/2/layout/IconVerticalSolidList"/>
    <dgm:cxn modelId="{1D04E1AE-CC7A-464A-8BB5-B3C832259B63}" type="presOf" srcId="{41ABAD33-4D2D-4C28-8283-C8CC46F1C333}" destId="{A74DD8E7-4E3B-416D-8D4B-E9DE62E7FA4D}" srcOrd="0" destOrd="0" presId="urn:microsoft.com/office/officeart/2018/2/layout/IconVerticalSolidList"/>
    <dgm:cxn modelId="{381DE3CB-EAB8-4E52-8B41-722377545190}" srcId="{41ABAD33-4D2D-4C28-8283-C8CC46F1C333}" destId="{2E4D8F76-882F-4879-846E-F792D41FC22F}" srcOrd="1" destOrd="0" parTransId="{84C32027-47E1-4359-A2FA-C7031AA7F1CB}" sibTransId="{D7B2FE88-7014-4BE8-AC29-6F99BECF5F86}"/>
    <dgm:cxn modelId="{2301BFD1-0157-4823-A2EF-9974263066D1}" srcId="{41ABAD33-4D2D-4C28-8283-C8CC46F1C333}" destId="{AD1BD034-8DF5-419D-A08A-91F38F9FF38B}" srcOrd="2" destOrd="0" parTransId="{06868B7E-E4F2-4CAA-BF6E-6863133ECFE6}" sibTransId="{C254CBCA-88E4-49CB-BFF0-48F6973BFC19}"/>
    <dgm:cxn modelId="{6434F6DA-8038-40F6-B3C8-A8DDDBB8E5CF}" type="presOf" srcId="{5D623AB2-51CA-4952-9777-B07551727984}" destId="{A7AE6137-3EFC-4289-9674-B1FD90608263}" srcOrd="0" destOrd="1" presId="urn:microsoft.com/office/officeart/2018/2/layout/IconVerticalSolidList"/>
    <dgm:cxn modelId="{1D0A7AED-9605-4BC6-A747-5A6734A3F718}" srcId="{AD1BD034-8DF5-419D-A08A-91F38F9FF38B}" destId="{2F107CA9-A1EF-4EF8-BE1F-813BC1910260}" srcOrd="2" destOrd="0" parTransId="{D80FC9A2-7BAE-49A9-82DF-9A37860E23DE}" sibTransId="{800477B6-8FAD-44EB-89C6-10B590AD64DB}"/>
    <dgm:cxn modelId="{7FE034F9-D4D1-4673-9BB1-8CE89BB95799}" type="presOf" srcId="{54BD0052-4B70-464F-BBF0-05BC9C4C36B8}" destId="{0857FB18-4C79-4840-9232-33605B33B740}" srcOrd="0" destOrd="0" presId="urn:microsoft.com/office/officeart/2018/2/layout/IconVerticalSolidList"/>
    <dgm:cxn modelId="{AEF2C479-1766-4E7B-8B64-4C704FC6A132}" type="presParOf" srcId="{A74DD8E7-4E3B-416D-8D4B-E9DE62E7FA4D}" destId="{C220798D-ABAA-4E73-A831-1B4D0576E357}" srcOrd="0" destOrd="0" presId="urn:microsoft.com/office/officeart/2018/2/layout/IconVerticalSolidList"/>
    <dgm:cxn modelId="{C0E71C00-18AC-41A8-909B-0BC7F226C64E}" type="presParOf" srcId="{C220798D-ABAA-4E73-A831-1B4D0576E357}" destId="{8DF270B9-399C-4270-8EAA-F112A43F3873}" srcOrd="0" destOrd="0" presId="urn:microsoft.com/office/officeart/2018/2/layout/IconVerticalSolidList"/>
    <dgm:cxn modelId="{C0C8DCCC-BF94-4EB4-AE99-E120DAD51842}" type="presParOf" srcId="{C220798D-ABAA-4E73-A831-1B4D0576E357}" destId="{846A7D50-429B-4B9E-8719-089485079B07}" srcOrd="1" destOrd="0" presId="urn:microsoft.com/office/officeart/2018/2/layout/IconVerticalSolidList"/>
    <dgm:cxn modelId="{1C8B30BF-1324-4B77-A602-9E016D0CE635}" type="presParOf" srcId="{C220798D-ABAA-4E73-A831-1B4D0576E357}" destId="{E71A4228-60B4-4048-A654-796B5E39F95A}" srcOrd="2" destOrd="0" presId="urn:microsoft.com/office/officeart/2018/2/layout/IconVerticalSolidList"/>
    <dgm:cxn modelId="{04A82D2C-C645-4061-8EFB-0A9D3AFEB82B}" type="presParOf" srcId="{C220798D-ABAA-4E73-A831-1B4D0576E357}" destId="{0857FB18-4C79-4840-9232-33605B33B740}" srcOrd="3" destOrd="0" presId="urn:microsoft.com/office/officeart/2018/2/layout/IconVerticalSolidList"/>
    <dgm:cxn modelId="{A4F022E5-C27D-4574-BC24-9D2B85EB7A01}" type="presParOf" srcId="{A74DD8E7-4E3B-416D-8D4B-E9DE62E7FA4D}" destId="{3267EE66-8B20-4D07-A460-56C681C561F3}" srcOrd="1" destOrd="0" presId="urn:microsoft.com/office/officeart/2018/2/layout/IconVerticalSolidList"/>
    <dgm:cxn modelId="{5258E25E-93A1-4277-A046-68DEF385B2E9}" type="presParOf" srcId="{A74DD8E7-4E3B-416D-8D4B-E9DE62E7FA4D}" destId="{2504DF04-F183-4D72-9CA1-8D08854B2971}" srcOrd="2" destOrd="0" presId="urn:microsoft.com/office/officeart/2018/2/layout/IconVerticalSolidList"/>
    <dgm:cxn modelId="{6BFF00A3-F2A6-4F2F-81B6-517CBF4976B0}" type="presParOf" srcId="{2504DF04-F183-4D72-9CA1-8D08854B2971}" destId="{78FB8A88-4A8D-43E5-8CDC-4CC05684995C}" srcOrd="0" destOrd="0" presId="urn:microsoft.com/office/officeart/2018/2/layout/IconVerticalSolidList"/>
    <dgm:cxn modelId="{EB349193-D534-4A28-ADA3-C486469EF240}" type="presParOf" srcId="{2504DF04-F183-4D72-9CA1-8D08854B2971}" destId="{0EC6ED4D-4B7D-4A61-BC00-B8DE03348B74}" srcOrd="1" destOrd="0" presId="urn:microsoft.com/office/officeart/2018/2/layout/IconVerticalSolidList"/>
    <dgm:cxn modelId="{D86070A4-9BB7-421D-8AAE-78B72ED5DCCA}" type="presParOf" srcId="{2504DF04-F183-4D72-9CA1-8D08854B2971}" destId="{F7CD6609-A799-4521-B81B-CD3AB613657D}" srcOrd="2" destOrd="0" presId="urn:microsoft.com/office/officeart/2018/2/layout/IconVerticalSolidList"/>
    <dgm:cxn modelId="{9A600113-0D92-48E0-976C-28B29180C62B}" type="presParOf" srcId="{2504DF04-F183-4D72-9CA1-8D08854B2971}" destId="{6F06A4E7-D363-420E-8137-DF4BF5730D05}" srcOrd="3" destOrd="0" presId="urn:microsoft.com/office/officeart/2018/2/layout/IconVerticalSolidList"/>
    <dgm:cxn modelId="{FEAFF8B2-D848-41E5-87E0-A41AE49A8A7C}" type="presParOf" srcId="{A74DD8E7-4E3B-416D-8D4B-E9DE62E7FA4D}" destId="{6B7DB0CB-9B33-4551-8703-336CF57B50BE}" srcOrd="3" destOrd="0" presId="urn:microsoft.com/office/officeart/2018/2/layout/IconVerticalSolidList"/>
    <dgm:cxn modelId="{95BA9919-B3EE-4275-87D8-37F019404A7E}" type="presParOf" srcId="{A74DD8E7-4E3B-416D-8D4B-E9DE62E7FA4D}" destId="{44DB720B-F789-4F53-B4D0-4FBE3351F16D}" srcOrd="4" destOrd="0" presId="urn:microsoft.com/office/officeart/2018/2/layout/IconVerticalSolidList"/>
    <dgm:cxn modelId="{2A705F96-6A0F-4496-902C-9C8E3DA0B536}" type="presParOf" srcId="{44DB720B-F789-4F53-B4D0-4FBE3351F16D}" destId="{F1BD5AFC-9FAC-48EF-8418-21D2C5F190C5}" srcOrd="0" destOrd="0" presId="urn:microsoft.com/office/officeart/2018/2/layout/IconVerticalSolidList"/>
    <dgm:cxn modelId="{A9FEDD0B-7DEA-45A6-A83A-3DF246185249}" type="presParOf" srcId="{44DB720B-F789-4F53-B4D0-4FBE3351F16D}" destId="{8D074314-0D6C-481B-9A3F-3ABCB79528D5}" srcOrd="1" destOrd="0" presId="urn:microsoft.com/office/officeart/2018/2/layout/IconVerticalSolidList"/>
    <dgm:cxn modelId="{A8BE4D64-F70D-4B5D-A9C3-00124942EDDD}" type="presParOf" srcId="{44DB720B-F789-4F53-B4D0-4FBE3351F16D}" destId="{B8A8D27E-49A7-447E-A03D-5D40B56B9178}" srcOrd="2" destOrd="0" presId="urn:microsoft.com/office/officeart/2018/2/layout/IconVerticalSolidList"/>
    <dgm:cxn modelId="{862F98F6-384C-4978-AB3C-E899AC24D9AA}" type="presParOf" srcId="{44DB720B-F789-4F53-B4D0-4FBE3351F16D}" destId="{C10B11D4-D915-4537-9D9F-682BB64AFB89}" srcOrd="3" destOrd="0" presId="urn:microsoft.com/office/officeart/2018/2/layout/IconVerticalSolidList"/>
    <dgm:cxn modelId="{02A1E890-88C4-4653-B6F5-000D218C2EC3}" type="presParOf" srcId="{44DB720B-F789-4F53-B4D0-4FBE3351F16D}" destId="{A7AE6137-3EFC-4289-9674-B1FD9060826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8F6978-D103-4B26-B301-E7028D54229D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831822A3-F483-4C47-A8B7-F440D8E1B19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/>
            <a:t>Good</a:t>
          </a:r>
          <a:endParaRPr lang="en-US"/>
        </a:p>
      </dgm:t>
    </dgm:pt>
    <dgm:pt modelId="{1873F78A-BA80-47AC-A474-2070647A0CF3}" type="parTrans" cxnId="{F7A486A8-2987-4416-839B-20BDCBA09EBA}">
      <dgm:prSet/>
      <dgm:spPr/>
      <dgm:t>
        <a:bodyPr/>
        <a:lstStyle/>
        <a:p>
          <a:endParaRPr lang="en-US"/>
        </a:p>
      </dgm:t>
    </dgm:pt>
    <dgm:pt modelId="{12E1EC83-26FE-4BA0-A9A7-7231157FFE3E}" type="sibTrans" cxnId="{F7A486A8-2987-4416-839B-20BDCBA09EBA}">
      <dgm:prSet/>
      <dgm:spPr/>
      <dgm:t>
        <a:bodyPr/>
        <a:lstStyle/>
        <a:p>
          <a:endParaRPr lang="en-US"/>
        </a:p>
      </dgm:t>
    </dgm:pt>
    <dgm:pt modelId="{44FEEDF4-D4CF-467A-A734-70DF67B9AEA8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Alexa / Siri / Google : Able to understand majority of our voice commands</a:t>
          </a:r>
          <a:endParaRPr lang="en-US"/>
        </a:p>
      </dgm:t>
    </dgm:pt>
    <dgm:pt modelId="{98F935CA-6BF5-4417-8807-4E7EBF17F17C}" type="parTrans" cxnId="{FC79EACA-04DB-427F-A96A-DE629699335D}">
      <dgm:prSet/>
      <dgm:spPr/>
      <dgm:t>
        <a:bodyPr/>
        <a:lstStyle/>
        <a:p>
          <a:endParaRPr lang="en-US"/>
        </a:p>
      </dgm:t>
    </dgm:pt>
    <dgm:pt modelId="{82F09758-B846-4A7A-A873-FD2CC5351271}" type="sibTrans" cxnId="{FC79EACA-04DB-427F-A96A-DE629699335D}">
      <dgm:prSet/>
      <dgm:spPr/>
      <dgm:t>
        <a:bodyPr/>
        <a:lstStyle/>
        <a:p>
          <a:endParaRPr lang="en-US"/>
        </a:p>
      </dgm:t>
    </dgm:pt>
    <dgm:pt modelId="{161BF9FD-1C77-4AAB-8C71-872054924773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Multifactor authentication includes some speech analysis to confirm user identity.</a:t>
          </a:r>
          <a:endParaRPr lang="en-US" dirty="0"/>
        </a:p>
      </dgm:t>
    </dgm:pt>
    <dgm:pt modelId="{708AD252-F3BB-4D68-9820-B780DE1F8A90}" type="parTrans" cxnId="{21BD3250-44F0-4F75-AAD2-952C6772FFC6}">
      <dgm:prSet/>
      <dgm:spPr/>
      <dgm:t>
        <a:bodyPr/>
        <a:lstStyle/>
        <a:p>
          <a:endParaRPr lang="en-US"/>
        </a:p>
      </dgm:t>
    </dgm:pt>
    <dgm:pt modelId="{04D1D8A0-0641-4F13-896A-2AA33D2CF181}" type="sibTrans" cxnId="{21BD3250-44F0-4F75-AAD2-952C6772FFC6}">
      <dgm:prSet/>
      <dgm:spPr/>
      <dgm:t>
        <a:bodyPr/>
        <a:lstStyle/>
        <a:p>
          <a:endParaRPr lang="en-US"/>
        </a:p>
      </dgm:t>
    </dgm:pt>
    <dgm:pt modelId="{A4AA620B-2C60-4C5B-A37E-34607440A7A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CA"/>
            <a:t>Bad</a:t>
          </a:r>
          <a:endParaRPr lang="en-US"/>
        </a:p>
      </dgm:t>
    </dgm:pt>
    <dgm:pt modelId="{CB46B880-57FC-47CE-8149-27F2E160D717}" type="parTrans" cxnId="{DC138631-55CE-4AC2-85CD-8495A44DABF5}">
      <dgm:prSet/>
      <dgm:spPr/>
      <dgm:t>
        <a:bodyPr/>
        <a:lstStyle/>
        <a:p>
          <a:endParaRPr lang="en-US"/>
        </a:p>
      </dgm:t>
    </dgm:pt>
    <dgm:pt modelId="{EA62A6C5-E0C7-490A-A60B-8AD85D961EB6}" type="sibTrans" cxnId="{DC138631-55CE-4AC2-85CD-8495A44DABF5}">
      <dgm:prSet/>
      <dgm:spPr/>
      <dgm:t>
        <a:bodyPr/>
        <a:lstStyle/>
        <a:p>
          <a:endParaRPr lang="en-US"/>
        </a:p>
      </dgm:t>
    </dgm:pt>
    <dgm:pt modelId="{9E4AA029-E472-4CD5-92E8-11B1A2A2F7D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Privacy concerns around speech datasets and requirements to store a lot of datasets in order to predict correctly.</a:t>
          </a:r>
          <a:endParaRPr lang="en-US" dirty="0"/>
        </a:p>
      </dgm:t>
    </dgm:pt>
    <dgm:pt modelId="{E7ED664D-C148-4BB0-AC19-3DDF7C41064F}" type="parTrans" cxnId="{8BD4C791-38B6-4151-82E0-200FDDBED236}">
      <dgm:prSet/>
      <dgm:spPr/>
      <dgm:t>
        <a:bodyPr/>
        <a:lstStyle/>
        <a:p>
          <a:endParaRPr lang="en-US"/>
        </a:p>
      </dgm:t>
    </dgm:pt>
    <dgm:pt modelId="{0AD17348-0C1C-4127-BA00-DF87CC308A87}" type="sibTrans" cxnId="{8BD4C791-38B6-4151-82E0-200FDDBED236}">
      <dgm:prSet/>
      <dgm:spPr/>
      <dgm:t>
        <a:bodyPr/>
        <a:lstStyle/>
        <a:p>
          <a:endParaRPr lang="en-US"/>
        </a:p>
      </dgm:t>
    </dgm:pt>
    <dgm:pt modelId="{589559D8-CADF-4D37-8971-0A6C2B397CE0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Increase in Voice </a:t>
          </a:r>
          <a:r>
            <a:rPr lang="en-CA" dirty="0" err="1"/>
            <a:t>Deepfakes</a:t>
          </a:r>
          <a:r>
            <a:rPr lang="en-CA" dirty="0"/>
            <a:t> attacks : </a:t>
          </a:r>
          <a:r>
            <a:rPr lang="en-CA" dirty="0">
              <a:hlinkClick xmlns:r="http://schemas.openxmlformats.org/officeDocument/2006/relationships" r:id="rId1"/>
            </a:rPr>
            <a:t>https://www.forbes.com/sites/jessedamiani/2019/09/03/a-voice-deepfake-was-used-to-scam-a-ceo-out-of-243000/#1e4979a52241</a:t>
          </a:r>
          <a:endParaRPr lang="en-US" dirty="0"/>
        </a:p>
      </dgm:t>
    </dgm:pt>
    <dgm:pt modelId="{EF7283F9-15EE-4592-9FEA-2CF85EED2BD2}" type="parTrans" cxnId="{B6965E89-28E7-4021-9B8E-D2DA9C251DDB}">
      <dgm:prSet/>
      <dgm:spPr/>
      <dgm:t>
        <a:bodyPr/>
        <a:lstStyle/>
        <a:p>
          <a:endParaRPr lang="en-US"/>
        </a:p>
      </dgm:t>
    </dgm:pt>
    <dgm:pt modelId="{3D699542-D4BF-4938-BFEB-353F51631FD5}" type="sibTrans" cxnId="{B6965E89-28E7-4021-9B8E-D2DA9C251DDB}">
      <dgm:prSet/>
      <dgm:spPr/>
      <dgm:t>
        <a:bodyPr/>
        <a:lstStyle/>
        <a:p>
          <a:endParaRPr lang="en-US"/>
        </a:p>
      </dgm:t>
    </dgm:pt>
    <dgm:pt modelId="{2DD46805-8413-41C8-812A-A284C428C40F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9D1AA5DC-9D2C-4B66-876A-0D4F72851FFC}" type="parTrans" cxnId="{70BB0B21-46F0-4983-A473-AAD8DA2D590B}">
      <dgm:prSet/>
      <dgm:spPr/>
      <dgm:t>
        <a:bodyPr/>
        <a:lstStyle/>
        <a:p>
          <a:endParaRPr lang="en-CA"/>
        </a:p>
      </dgm:t>
    </dgm:pt>
    <dgm:pt modelId="{B239E524-CD53-4593-B8E7-150BA74568C2}" type="sibTrans" cxnId="{70BB0B21-46F0-4983-A473-AAD8DA2D590B}">
      <dgm:prSet/>
      <dgm:spPr/>
      <dgm:t>
        <a:bodyPr/>
        <a:lstStyle/>
        <a:p>
          <a:endParaRPr lang="en-CA"/>
        </a:p>
      </dgm:t>
    </dgm:pt>
    <dgm:pt modelId="{484E7B36-804D-47B8-BA64-6F459E6D7C2B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B0F597E5-C7D5-429A-8483-FB7AF0B3B089}" type="parTrans" cxnId="{0AE44100-C1A0-40BF-97F7-EF8152F818E1}">
      <dgm:prSet/>
      <dgm:spPr/>
      <dgm:t>
        <a:bodyPr/>
        <a:lstStyle/>
        <a:p>
          <a:endParaRPr lang="en-CA"/>
        </a:p>
      </dgm:t>
    </dgm:pt>
    <dgm:pt modelId="{172CC704-5223-4276-9408-3AC8949D67E6}" type="sibTrans" cxnId="{0AE44100-C1A0-40BF-97F7-EF8152F818E1}">
      <dgm:prSet/>
      <dgm:spPr/>
      <dgm:t>
        <a:bodyPr/>
        <a:lstStyle/>
        <a:p>
          <a:endParaRPr lang="en-CA"/>
        </a:p>
      </dgm:t>
    </dgm:pt>
    <dgm:pt modelId="{04829187-6313-4AD6-B81E-FD46C7425219}" type="pres">
      <dgm:prSet presAssocID="{838F6978-D103-4B26-B301-E7028D54229D}" presName="root" presStyleCnt="0">
        <dgm:presLayoutVars>
          <dgm:dir/>
          <dgm:resizeHandles val="exact"/>
        </dgm:presLayoutVars>
      </dgm:prSet>
      <dgm:spPr/>
    </dgm:pt>
    <dgm:pt modelId="{51D38480-15CD-4AD6-9AF6-B5B5907F5FAF}" type="pres">
      <dgm:prSet presAssocID="{831822A3-F483-4C47-A8B7-F440D8E1B19B}" presName="compNode" presStyleCnt="0"/>
      <dgm:spPr/>
    </dgm:pt>
    <dgm:pt modelId="{9A0CF5F0-F8C4-4640-B1B1-AEA60D1CB619}" type="pres">
      <dgm:prSet presAssocID="{831822A3-F483-4C47-A8B7-F440D8E1B19B}" presName="iconRect" presStyleLbl="node1" presStyleIdx="0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 Secure"/>
        </a:ext>
      </dgm:extLst>
    </dgm:pt>
    <dgm:pt modelId="{F40640AB-E0EC-4E35-A43E-A6826E554AC6}" type="pres">
      <dgm:prSet presAssocID="{831822A3-F483-4C47-A8B7-F440D8E1B19B}" presName="iconSpace" presStyleCnt="0"/>
      <dgm:spPr/>
    </dgm:pt>
    <dgm:pt modelId="{2D309B3F-F667-4977-AEF7-E8DFAC487926}" type="pres">
      <dgm:prSet presAssocID="{831822A3-F483-4C47-A8B7-F440D8E1B19B}" presName="parTx" presStyleLbl="revTx" presStyleIdx="0" presStyleCnt="4">
        <dgm:presLayoutVars>
          <dgm:chMax val="0"/>
          <dgm:chPref val="0"/>
        </dgm:presLayoutVars>
      </dgm:prSet>
      <dgm:spPr/>
    </dgm:pt>
    <dgm:pt modelId="{4CC96ADD-172E-423D-937C-70BD89C9FA6E}" type="pres">
      <dgm:prSet presAssocID="{831822A3-F483-4C47-A8B7-F440D8E1B19B}" presName="txSpace" presStyleCnt="0"/>
      <dgm:spPr/>
    </dgm:pt>
    <dgm:pt modelId="{7308CADC-FDC6-4AD3-A02A-D408454D1875}" type="pres">
      <dgm:prSet presAssocID="{831822A3-F483-4C47-A8B7-F440D8E1B19B}" presName="desTx" presStyleLbl="revTx" presStyleIdx="1" presStyleCnt="4">
        <dgm:presLayoutVars/>
      </dgm:prSet>
      <dgm:spPr/>
    </dgm:pt>
    <dgm:pt modelId="{B3DE98A1-93F1-4393-9F44-EA63A9CE63E7}" type="pres">
      <dgm:prSet presAssocID="{12E1EC83-26FE-4BA0-A9A7-7231157FFE3E}" presName="sibTrans" presStyleCnt="0"/>
      <dgm:spPr/>
    </dgm:pt>
    <dgm:pt modelId="{D7071F04-405D-422B-97AD-D5656C13CE6A}" type="pres">
      <dgm:prSet presAssocID="{A4AA620B-2C60-4C5B-A37E-34607440A7AA}" presName="compNode" presStyleCnt="0"/>
      <dgm:spPr/>
    </dgm:pt>
    <dgm:pt modelId="{8E51B84E-4C03-48E8-A529-84DF6FC30D18}" type="pres">
      <dgm:prSet presAssocID="{A4AA620B-2C60-4C5B-A37E-34607440A7AA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ngerprint"/>
        </a:ext>
      </dgm:extLst>
    </dgm:pt>
    <dgm:pt modelId="{F227CDF5-F0E3-45E6-BD21-1C0BD588CD91}" type="pres">
      <dgm:prSet presAssocID="{A4AA620B-2C60-4C5B-A37E-34607440A7AA}" presName="iconSpace" presStyleCnt="0"/>
      <dgm:spPr/>
    </dgm:pt>
    <dgm:pt modelId="{5A6E5133-7E33-4511-BEEE-CA2617EFAED1}" type="pres">
      <dgm:prSet presAssocID="{A4AA620B-2C60-4C5B-A37E-34607440A7AA}" presName="parTx" presStyleLbl="revTx" presStyleIdx="2" presStyleCnt="4">
        <dgm:presLayoutVars>
          <dgm:chMax val="0"/>
          <dgm:chPref val="0"/>
        </dgm:presLayoutVars>
      </dgm:prSet>
      <dgm:spPr/>
    </dgm:pt>
    <dgm:pt modelId="{DB914426-60FC-4906-A969-EEB62242F713}" type="pres">
      <dgm:prSet presAssocID="{A4AA620B-2C60-4C5B-A37E-34607440A7AA}" presName="txSpace" presStyleCnt="0"/>
      <dgm:spPr/>
    </dgm:pt>
    <dgm:pt modelId="{CCC4997B-F16F-425F-8E0E-F2D23466BBAD}" type="pres">
      <dgm:prSet presAssocID="{A4AA620B-2C60-4C5B-A37E-34607440A7AA}" presName="desTx" presStyleLbl="revTx" presStyleIdx="3" presStyleCnt="4">
        <dgm:presLayoutVars/>
      </dgm:prSet>
      <dgm:spPr/>
    </dgm:pt>
  </dgm:ptLst>
  <dgm:cxnLst>
    <dgm:cxn modelId="{0AE44100-C1A0-40BF-97F7-EF8152F818E1}" srcId="{A4AA620B-2C60-4C5B-A37E-34607440A7AA}" destId="{484E7B36-804D-47B8-BA64-6F459E6D7C2B}" srcOrd="1" destOrd="0" parTransId="{B0F597E5-C7D5-429A-8483-FB7AF0B3B089}" sibTransId="{172CC704-5223-4276-9408-3AC8949D67E6}"/>
    <dgm:cxn modelId="{94F1F015-0599-4B87-916B-2A665981B950}" type="presOf" srcId="{A4AA620B-2C60-4C5B-A37E-34607440A7AA}" destId="{5A6E5133-7E33-4511-BEEE-CA2617EFAED1}" srcOrd="0" destOrd="0" presId="urn:microsoft.com/office/officeart/2018/5/layout/CenteredIconLabelDescriptionList"/>
    <dgm:cxn modelId="{70BB0B21-46F0-4983-A473-AAD8DA2D590B}" srcId="{831822A3-F483-4C47-A8B7-F440D8E1B19B}" destId="{2DD46805-8413-41C8-812A-A284C428C40F}" srcOrd="1" destOrd="0" parTransId="{9D1AA5DC-9D2C-4B66-876A-0D4F72851FFC}" sibTransId="{B239E524-CD53-4593-B8E7-150BA74568C2}"/>
    <dgm:cxn modelId="{5269E529-964D-49A8-A5AF-76D68DE26826}" type="presOf" srcId="{831822A3-F483-4C47-A8B7-F440D8E1B19B}" destId="{2D309B3F-F667-4977-AEF7-E8DFAC487926}" srcOrd="0" destOrd="0" presId="urn:microsoft.com/office/officeart/2018/5/layout/CenteredIconLabelDescriptionList"/>
    <dgm:cxn modelId="{DC138631-55CE-4AC2-85CD-8495A44DABF5}" srcId="{838F6978-D103-4B26-B301-E7028D54229D}" destId="{A4AA620B-2C60-4C5B-A37E-34607440A7AA}" srcOrd="1" destOrd="0" parTransId="{CB46B880-57FC-47CE-8149-27F2E160D717}" sibTransId="{EA62A6C5-E0C7-490A-A60B-8AD85D961EB6}"/>
    <dgm:cxn modelId="{FA386B63-3C63-4328-B9EE-874B81AC1FC8}" type="presOf" srcId="{838F6978-D103-4B26-B301-E7028D54229D}" destId="{04829187-6313-4AD6-B81E-FD46C7425219}" srcOrd="0" destOrd="0" presId="urn:microsoft.com/office/officeart/2018/5/layout/CenteredIconLabelDescriptionList"/>
    <dgm:cxn modelId="{21BD3250-44F0-4F75-AAD2-952C6772FFC6}" srcId="{831822A3-F483-4C47-A8B7-F440D8E1B19B}" destId="{161BF9FD-1C77-4AAB-8C71-872054924773}" srcOrd="2" destOrd="0" parTransId="{708AD252-F3BB-4D68-9820-B780DE1F8A90}" sibTransId="{04D1D8A0-0641-4F13-896A-2AA33D2CF181}"/>
    <dgm:cxn modelId="{B6965E89-28E7-4021-9B8E-D2DA9C251DDB}" srcId="{A4AA620B-2C60-4C5B-A37E-34607440A7AA}" destId="{589559D8-CADF-4D37-8971-0A6C2B397CE0}" srcOrd="2" destOrd="0" parTransId="{EF7283F9-15EE-4592-9FEA-2CF85EED2BD2}" sibTransId="{3D699542-D4BF-4938-BFEB-353F51631FD5}"/>
    <dgm:cxn modelId="{C1CBC68A-9F5A-4C5F-B7CC-964C8C93D535}" type="presOf" srcId="{589559D8-CADF-4D37-8971-0A6C2B397CE0}" destId="{CCC4997B-F16F-425F-8E0E-F2D23466BBAD}" srcOrd="0" destOrd="2" presId="urn:microsoft.com/office/officeart/2018/5/layout/CenteredIconLabelDescriptionList"/>
    <dgm:cxn modelId="{8BD4C791-38B6-4151-82E0-200FDDBED236}" srcId="{A4AA620B-2C60-4C5B-A37E-34607440A7AA}" destId="{9E4AA029-E472-4CD5-92E8-11B1A2A2F7DB}" srcOrd="0" destOrd="0" parTransId="{E7ED664D-C148-4BB0-AC19-3DDF7C41064F}" sibTransId="{0AD17348-0C1C-4127-BA00-DF87CC308A87}"/>
    <dgm:cxn modelId="{F7A486A8-2987-4416-839B-20BDCBA09EBA}" srcId="{838F6978-D103-4B26-B301-E7028D54229D}" destId="{831822A3-F483-4C47-A8B7-F440D8E1B19B}" srcOrd="0" destOrd="0" parTransId="{1873F78A-BA80-47AC-A474-2070647A0CF3}" sibTransId="{12E1EC83-26FE-4BA0-A9A7-7231157FFE3E}"/>
    <dgm:cxn modelId="{35B8E5C4-7906-4981-80EE-51D274D091D6}" type="presOf" srcId="{44FEEDF4-D4CF-467A-A734-70DF67B9AEA8}" destId="{7308CADC-FDC6-4AD3-A02A-D408454D1875}" srcOrd="0" destOrd="0" presId="urn:microsoft.com/office/officeart/2018/5/layout/CenteredIconLabelDescriptionList"/>
    <dgm:cxn modelId="{84F22DC8-18EB-450F-80BA-ECB900EF71C2}" type="presOf" srcId="{2DD46805-8413-41C8-812A-A284C428C40F}" destId="{7308CADC-FDC6-4AD3-A02A-D408454D1875}" srcOrd="0" destOrd="1" presId="urn:microsoft.com/office/officeart/2018/5/layout/CenteredIconLabelDescriptionList"/>
    <dgm:cxn modelId="{2D765CCA-EDF2-439A-B54C-EAA9C990ABBE}" type="presOf" srcId="{9E4AA029-E472-4CD5-92E8-11B1A2A2F7DB}" destId="{CCC4997B-F16F-425F-8E0E-F2D23466BBAD}" srcOrd="0" destOrd="0" presId="urn:microsoft.com/office/officeart/2018/5/layout/CenteredIconLabelDescriptionList"/>
    <dgm:cxn modelId="{FC79EACA-04DB-427F-A96A-DE629699335D}" srcId="{831822A3-F483-4C47-A8B7-F440D8E1B19B}" destId="{44FEEDF4-D4CF-467A-A734-70DF67B9AEA8}" srcOrd="0" destOrd="0" parTransId="{98F935CA-6BF5-4417-8807-4E7EBF17F17C}" sibTransId="{82F09758-B846-4A7A-A873-FD2CC5351271}"/>
    <dgm:cxn modelId="{35A8CFE2-EA77-409B-86B3-54B1503CD3B3}" type="presOf" srcId="{484E7B36-804D-47B8-BA64-6F459E6D7C2B}" destId="{CCC4997B-F16F-425F-8E0E-F2D23466BBAD}" srcOrd="0" destOrd="1" presId="urn:microsoft.com/office/officeart/2018/5/layout/CenteredIconLabelDescriptionList"/>
    <dgm:cxn modelId="{7D9DABF7-A051-4CC1-AB03-33EBA905E155}" type="presOf" srcId="{161BF9FD-1C77-4AAB-8C71-872054924773}" destId="{7308CADC-FDC6-4AD3-A02A-D408454D1875}" srcOrd="0" destOrd="2" presId="urn:microsoft.com/office/officeart/2018/5/layout/CenteredIconLabelDescriptionList"/>
    <dgm:cxn modelId="{4B916674-23AD-4AA7-A993-D72ED2AD0EB3}" type="presParOf" srcId="{04829187-6313-4AD6-B81E-FD46C7425219}" destId="{51D38480-15CD-4AD6-9AF6-B5B5907F5FAF}" srcOrd="0" destOrd="0" presId="urn:microsoft.com/office/officeart/2018/5/layout/CenteredIconLabelDescriptionList"/>
    <dgm:cxn modelId="{CA7BF409-8CC7-41CD-B8C0-DA8C9B6BB14A}" type="presParOf" srcId="{51D38480-15CD-4AD6-9AF6-B5B5907F5FAF}" destId="{9A0CF5F0-F8C4-4640-B1B1-AEA60D1CB619}" srcOrd="0" destOrd="0" presId="urn:microsoft.com/office/officeart/2018/5/layout/CenteredIconLabelDescriptionList"/>
    <dgm:cxn modelId="{2F154A4F-5A10-482A-B88A-643BAA10187B}" type="presParOf" srcId="{51D38480-15CD-4AD6-9AF6-B5B5907F5FAF}" destId="{F40640AB-E0EC-4E35-A43E-A6826E554AC6}" srcOrd="1" destOrd="0" presId="urn:microsoft.com/office/officeart/2018/5/layout/CenteredIconLabelDescriptionList"/>
    <dgm:cxn modelId="{17EA3D74-DB2E-48A1-91AC-063B1C6EB85F}" type="presParOf" srcId="{51D38480-15CD-4AD6-9AF6-B5B5907F5FAF}" destId="{2D309B3F-F667-4977-AEF7-E8DFAC487926}" srcOrd="2" destOrd="0" presId="urn:microsoft.com/office/officeart/2018/5/layout/CenteredIconLabelDescriptionList"/>
    <dgm:cxn modelId="{119733A8-DAA0-4B53-AEFD-7E3D835B25AD}" type="presParOf" srcId="{51D38480-15CD-4AD6-9AF6-B5B5907F5FAF}" destId="{4CC96ADD-172E-423D-937C-70BD89C9FA6E}" srcOrd="3" destOrd="0" presId="urn:microsoft.com/office/officeart/2018/5/layout/CenteredIconLabelDescriptionList"/>
    <dgm:cxn modelId="{ADEEE2DA-1F8D-48E5-8C60-5150F6FB6822}" type="presParOf" srcId="{51D38480-15CD-4AD6-9AF6-B5B5907F5FAF}" destId="{7308CADC-FDC6-4AD3-A02A-D408454D1875}" srcOrd="4" destOrd="0" presId="urn:microsoft.com/office/officeart/2018/5/layout/CenteredIconLabelDescriptionList"/>
    <dgm:cxn modelId="{6E2717B1-089F-4D76-9A9D-97098FC739FD}" type="presParOf" srcId="{04829187-6313-4AD6-B81E-FD46C7425219}" destId="{B3DE98A1-93F1-4393-9F44-EA63A9CE63E7}" srcOrd="1" destOrd="0" presId="urn:microsoft.com/office/officeart/2018/5/layout/CenteredIconLabelDescriptionList"/>
    <dgm:cxn modelId="{D0F32035-A1E2-4EEC-8EA7-1A3389A5C63D}" type="presParOf" srcId="{04829187-6313-4AD6-B81E-FD46C7425219}" destId="{D7071F04-405D-422B-97AD-D5656C13CE6A}" srcOrd="2" destOrd="0" presId="urn:microsoft.com/office/officeart/2018/5/layout/CenteredIconLabelDescriptionList"/>
    <dgm:cxn modelId="{920BA552-BA84-4277-A855-FF02404AA8BA}" type="presParOf" srcId="{D7071F04-405D-422B-97AD-D5656C13CE6A}" destId="{8E51B84E-4C03-48E8-A529-84DF6FC30D18}" srcOrd="0" destOrd="0" presId="urn:microsoft.com/office/officeart/2018/5/layout/CenteredIconLabelDescriptionList"/>
    <dgm:cxn modelId="{74A03609-476C-4EB8-96E9-B3D8135CBB67}" type="presParOf" srcId="{D7071F04-405D-422B-97AD-D5656C13CE6A}" destId="{F227CDF5-F0E3-45E6-BD21-1C0BD588CD91}" srcOrd="1" destOrd="0" presId="urn:microsoft.com/office/officeart/2018/5/layout/CenteredIconLabelDescriptionList"/>
    <dgm:cxn modelId="{80F91EAF-F45A-4BE9-A151-CBF1FBDCAFFE}" type="presParOf" srcId="{D7071F04-405D-422B-97AD-D5656C13CE6A}" destId="{5A6E5133-7E33-4511-BEEE-CA2617EFAED1}" srcOrd="2" destOrd="0" presId="urn:microsoft.com/office/officeart/2018/5/layout/CenteredIconLabelDescriptionList"/>
    <dgm:cxn modelId="{BA3CB7CF-6075-44ED-8414-CA85AF9D8CBF}" type="presParOf" srcId="{D7071F04-405D-422B-97AD-D5656C13CE6A}" destId="{DB914426-60FC-4906-A969-EEB62242F713}" srcOrd="3" destOrd="0" presId="urn:microsoft.com/office/officeart/2018/5/layout/CenteredIconLabelDescriptionList"/>
    <dgm:cxn modelId="{063F4B85-8974-4E78-8489-10CC6A57B0C1}" type="presParOf" srcId="{D7071F04-405D-422B-97AD-D5656C13CE6A}" destId="{CCC4997B-F16F-425F-8E0E-F2D23466BBAD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BBE6AD-EF48-41C8-81CB-C5E47AA03A55}">
      <dsp:nvSpPr>
        <dsp:cNvPr id="0" name=""/>
        <dsp:cNvSpPr/>
      </dsp:nvSpPr>
      <dsp:spPr>
        <a:xfrm>
          <a:off x="715584" y="0"/>
          <a:ext cx="8420100" cy="354171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BC62C2-167A-41DF-BF75-9DA4AB3FE795}">
      <dsp:nvSpPr>
        <dsp:cNvPr id="0" name=""/>
        <dsp:cNvSpPr/>
      </dsp:nvSpPr>
      <dsp:spPr>
        <a:xfrm>
          <a:off x="4353" y="1062513"/>
          <a:ext cx="1903325" cy="1416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Extract sound features</a:t>
          </a:r>
        </a:p>
      </dsp:txBody>
      <dsp:txXfrm>
        <a:off x="73510" y="1131670"/>
        <a:ext cx="1765011" cy="1278370"/>
      </dsp:txXfrm>
    </dsp:sp>
    <dsp:sp modelId="{AD5B44D6-3DC6-4763-BE53-748D56932787}">
      <dsp:nvSpPr>
        <dsp:cNvPr id="0" name=""/>
        <dsp:cNvSpPr/>
      </dsp:nvSpPr>
      <dsp:spPr>
        <a:xfrm>
          <a:off x="2002845" y="1062513"/>
          <a:ext cx="1903325" cy="1416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Preprocess and transform the dataset</a:t>
          </a:r>
        </a:p>
      </dsp:txBody>
      <dsp:txXfrm>
        <a:off x="2072002" y="1131670"/>
        <a:ext cx="1765011" cy="1278370"/>
      </dsp:txXfrm>
    </dsp:sp>
    <dsp:sp modelId="{7EDD9A87-E7AA-469D-BB98-491F784FB587}">
      <dsp:nvSpPr>
        <dsp:cNvPr id="0" name=""/>
        <dsp:cNvSpPr/>
      </dsp:nvSpPr>
      <dsp:spPr>
        <a:xfrm>
          <a:off x="4001337" y="1062513"/>
          <a:ext cx="1903325" cy="1416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Apply the Neural Network (</a:t>
          </a:r>
          <a:r>
            <a:rPr lang="en-CA" sz="1800" kern="1200" dirty="0" err="1"/>
            <a:t>Keras</a:t>
          </a:r>
          <a:r>
            <a:rPr lang="en-CA" sz="1800" kern="1200" dirty="0"/>
            <a:t>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 err="1"/>
            <a:t>Tensorflow</a:t>
          </a:r>
          <a:r>
            <a:rPr lang="en-CA" sz="1800" kern="1200" dirty="0"/>
            <a:t> backend</a:t>
          </a:r>
        </a:p>
      </dsp:txBody>
      <dsp:txXfrm>
        <a:off x="4070494" y="1131670"/>
        <a:ext cx="1765011" cy="1278370"/>
      </dsp:txXfrm>
    </dsp:sp>
    <dsp:sp modelId="{D910A9EF-33A1-456E-BBF9-323B670A4EC5}">
      <dsp:nvSpPr>
        <dsp:cNvPr id="0" name=""/>
        <dsp:cNvSpPr/>
      </dsp:nvSpPr>
      <dsp:spPr>
        <a:xfrm>
          <a:off x="5999829" y="1062513"/>
          <a:ext cx="1903325" cy="1416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Prediction</a:t>
          </a:r>
        </a:p>
      </dsp:txBody>
      <dsp:txXfrm>
        <a:off x="6068986" y="1131670"/>
        <a:ext cx="1765011" cy="1278370"/>
      </dsp:txXfrm>
    </dsp:sp>
    <dsp:sp modelId="{BD4D707D-FF3D-4CC4-9326-F341830C588C}">
      <dsp:nvSpPr>
        <dsp:cNvPr id="0" name=""/>
        <dsp:cNvSpPr/>
      </dsp:nvSpPr>
      <dsp:spPr>
        <a:xfrm>
          <a:off x="7998321" y="1062513"/>
          <a:ext cx="1903325" cy="141668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Calculate accuracy matrix</a:t>
          </a:r>
        </a:p>
      </dsp:txBody>
      <dsp:txXfrm>
        <a:off x="8067478" y="1131670"/>
        <a:ext cx="1765011" cy="1278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F270B9-399C-4270-8EAA-F112A43F3873}">
      <dsp:nvSpPr>
        <dsp:cNvPr id="0" name=""/>
        <dsp:cNvSpPr/>
      </dsp:nvSpPr>
      <dsp:spPr>
        <a:xfrm>
          <a:off x="0" y="519"/>
          <a:ext cx="6692748" cy="121542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6A7D50-429B-4B9E-8719-089485079B07}">
      <dsp:nvSpPr>
        <dsp:cNvPr id="0" name=""/>
        <dsp:cNvSpPr/>
      </dsp:nvSpPr>
      <dsp:spPr>
        <a:xfrm>
          <a:off x="367665" y="273989"/>
          <a:ext cx="668483" cy="66848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57FB18-4C79-4840-9232-33605B33B740}">
      <dsp:nvSpPr>
        <dsp:cNvPr id="0" name=""/>
        <dsp:cNvSpPr/>
      </dsp:nvSpPr>
      <dsp:spPr>
        <a:xfrm>
          <a:off x="1403815" y="519"/>
          <a:ext cx="5288932" cy="1215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32" tIns="128632" rIns="128632" bIns="12863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/>
            <a:t>Neural networks can help predict both spoken digits and speaker to a great extent with an accuracy of more than 90%</a:t>
          </a:r>
          <a:endParaRPr lang="en-US" sz="2200" kern="1200"/>
        </a:p>
      </dsp:txBody>
      <dsp:txXfrm>
        <a:off x="1403815" y="519"/>
        <a:ext cx="5288932" cy="1215424"/>
      </dsp:txXfrm>
    </dsp:sp>
    <dsp:sp modelId="{78FB8A88-4A8D-43E5-8CDC-4CC05684995C}">
      <dsp:nvSpPr>
        <dsp:cNvPr id="0" name=""/>
        <dsp:cNvSpPr/>
      </dsp:nvSpPr>
      <dsp:spPr>
        <a:xfrm>
          <a:off x="0" y="1519799"/>
          <a:ext cx="6692748" cy="121542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C6ED4D-4B7D-4A61-BC00-B8DE03348B74}">
      <dsp:nvSpPr>
        <dsp:cNvPr id="0" name=""/>
        <dsp:cNvSpPr/>
      </dsp:nvSpPr>
      <dsp:spPr>
        <a:xfrm>
          <a:off x="367665" y="1793270"/>
          <a:ext cx="668483" cy="66848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06A4E7-D363-420E-8137-DF4BF5730D05}">
      <dsp:nvSpPr>
        <dsp:cNvPr id="0" name=""/>
        <dsp:cNvSpPr/>
      </dsp:nvSpPr>
      <dsp:spPr>
        <a:xfrm>
          <a:off x="1403815" y="1519799"/>
          <a:ext cx="5288932" cy="1215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32" tIns="128632" rIns="128632" bIns="12863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/>
            <a:t>Lots of training dataset is required in order to get a good working model.</a:t>
          </a:r>
          <a:endParaRPr lang="en-US" sz="2200" kern="1200"/>
        </a:p>
      </dsp:txBody>
      <dsp:txXfrm>
        <a:off x="1403815" y="1519799"/>
        <a:ext cx="5288932" cy="1215424"/>
      </dsp:txXfrm>
    </dsp:sp>
    <dsp:sp modelId="{F1BD5AFC-9FAC-48EF-8418-21D2C5F190C5}">
      <dsp:nvSpPr>
        <dsp:cNvPr id="0" name=""/>
        <dsp:cNvSpPr/>
      </dsp:nvSpPr>
      <dsp:spPr>
        <a:xfrm>
          <a:off x="0" y="3039080"/>
          <a:ext cx="6692748" cy="121542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074314-0D6C-481B-9A3F-3ABCB79528D5}">
      <dsp:nvSpPr>
        <dsp:cNvPr id="0" name=""/>
        <dsp:cNvSpPr/>
      </dsp:nvSpPr>
      <dsp:spPr>
        <a:xfrm>
          <a:off x="367665" y="3312550"/>
          <a:ext cx="668483" cy="66848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B11D4-D915-4537-9D9F-682BB64AFB89}">
      <dsp:nvSpPr>
        <dsp:cNvPr id="0" name=""/>
        <dsp:cNvSpPr/>
      </dsp:nvSpPr>
      <dsp:spPr>
        <a:xfrm>
          <a:off x="1403815" y="3039080"/>
          <a:ext cx="3011736" cy="1215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32" tIns="128632" rIns="128632" bIns="128632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/>
            <a:t>The models fails to give good accuracy results for new speakers. </a:t>
          </a:r>
          <a:endParaRPr lang="en-US" sz="2200" kern="1200" dirty="0"/>
        </a:p>
      </dsp:txBody>
      <dsp:txXfrm>
        <a:off x="1403815" y="3039080"/>
        <a:ext cx="3011736" cy="1215424"/>
      </dsp:txXfrm>
    </dsp:sp>
    <dsp:sp modelId="{A7AE6137-3EFC-4289-9674-B1FD90608263}">
      <dsp:nvSpPr>
        <dsp:cNvPr id="0" name=""/>
        <dsp:cNvSpPr/>
      </dsp:nvSpPr>
      <dsp:spPr>
        <a:xfrm>
          <a:off x="4415551" y="3039080"/>
          <a:ext cx="2277196" cy="1215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32" tIns="128632" rIns="128632" bIns="128632" numCol="1" spcCol="1270" anchor="ctr" anchorCtr="0">
          <a:noAutofit/>
        </a:bodyPr>
        <a:lstStyle/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Possible Reasons:</a:t>
          </a:r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kern="1200" dirty="0"/>
            <a:t>More noise signals</a:t>
          </a:r>
          <a:endParaRPr lang="en-US" sz="1200" kern="1200" dirty="0"/>
        </a:p>
        <a:p>
          <a:pPr marL="0" lvl="0" indent="0" algn="l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kern="1200"/>
            <a:t>Ethnicity and origin of country can change the features of audio.</a:t>
          </a:r>
          <a:endParaRPr lang="en-US" sz="1200" kern="1200"/>
        </a:p>
      </dsp:txBody>
      <dsp:txXfrm>
        <a:off x="4415551" y="3039080"/>
        <a:ext cx="2277196" cy="12154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0CF5F0-F8C4-4640-B1B1-AEA60D1CB619}">
      <dsp:nvSpPr>
        <dsp:cNvPr id="0" name=""/>
        <dsp:cNvSpPr/>
      </dsp:nvSpPr>
      <dsp:spPr>
        <a:xfrm>
          <a:off x="1001329" y="299930"/>
          <a:ext cx="1076414" cy="10764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309B3F-F667-4977-AEF7-E8DFAC487926}">
      <dsp:nvSpPr>
        <dsp:cNvPr id="0" name=""/>
        <dsp:cNvSpPr/>
      </dsp:nvSpPr>
      <dsp:spPr>
        <a:xfrm>
          <a:off x="1801" y="1573500"/>
          <a:ext cx="3075468" cy="46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3300" kern="1200"/>
            <a:t>Good</a:t>
          </a:r>
          <a:endParaRPr lang="en-US" sz="3300" kern="1200"/>
        </a:p>
      </dsp:txBody>
      <dsp:txXfrm>
        <a:off x="1801" y="1573500"/>
        <a:ext cx="3075468" cy="461320"/>
      </dsp:txXfrm>
    </dsp:sp>
    <dsp:sp modelId="{7308CADC-FDC6-4AD3-A02A-D408454D1875}">
      <dsp:nvSpPr>
        <dsp:cNvPr id="0" name=""/>
        <dsp:cNvSpPr/>
      </dsp:nvSpPr>
      <dsp:spPr>
        <a:xfrm>
          <a:off x="1801" y="2126521"/>
          <a:ext cx="3075468" cy="27584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Alexa / Siri / Google : Able to understand majority of our voice commands</a:t>
          </a:r>
          <a:endParaRPr lang="en-US" sz="1700" kern="120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Multifactor authentication includes some speech analysis to confirm user identity.</a:t>
          </a:r>
          <a:endParaRPr lang="en-US" sz="1700" kern="1200" dirty="0"/>
        </a:p>
      </dsp:txBody>
      <dsp:txXfrm>
        <a:off x="1801" y="2126521"/>
        <a:ext cx="3075468" cy="2758432"/>
      </dsp:txXfrm>
    </dsp:sp>
    <dsp:sp modelId="{8E51B84E-4C03-48E8-A529-84DF6FC30D18}">
      <dsp:nvSpPr>
        <dsp:cNvPr id="0" name=""/>
        <dsp:cNvSpPr/>
      </dsp:nvSpPr>
      <dsp:spPr>
        <a:xfrm>
          <a:off x="4615004" y="299930"/>
          <a:ext cx="1076414" cy="10764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6E5133-7E33-4511-BEEE-CA2617EFAED1}">
      <dsp:nvSpPr>
        <dsp:cNvPr id="0" name=""/>
        <dsp:cNvSpPr/>
      </dsp:nvSpPr>
      <dsp:spPr>
        <a:xfrm>
          <a:off x="3615477" y="1573500"/>
          <a:ext cx="3075468" cy="46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66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CA" sz="3300" kern="1200"/>
            <a:t>Bad</a:t>
          </a:r>
          <a:endParaRPr lang="en-US" sz="3300" kern="1200"/>
        </a:p>
      </dsp:txBody>
      <dsp:txXfrm>
        <a:off x="3615477" y="1573500"/>
        <a:ext cx="3075468" cy="461320"/>
      </dsp:txXfrm>
    </dsp:sp>
    <dsp:sp modelId="{CCC4997B-F16F-425F-8E0E-F2D23466BBAD}">
      <dsp:nvSpPr>
        <dsp:cNvPr id="0" name=""/>
        <dsp:cNvSpPr/>
      </dsp:nvSpPr>
      <dsp:spPr>
        <a:xfrm>
          <a:off x="3615477" y="2126521"/>
          <a:ext cx="3075468" cy="27584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Privacy concerns around speech datasets and requirements to store a lot of datasets in order to predict correctly.</a:t>
          </a: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Increase in Voice </a:t>
          </a:r>
          <a:r>
            <a:rPr lang="en-CA" sz="1700" kern="1200" dirty="0" err="1"/>
            <a:t>Deepfakes</a:t>
          </a:r>
          <a:r>
            <a:rPr lang="en-CA" sz="1700" kern="1200" dirty="0"/>
            <a:t> attacks : </a:t>
          </a:r>
          <a:r>
            <a:rPr lang="en-CA" sz="1700" kern="1200" dirty="0">
              <a:hlinkClick xmlns:r="http://schemas.openxmlformats.org/officeDocument/2006/relationships" r:id="rId5"/>
            </a:rPr>
            <a:t>https://www.forbes.com/sites/jessedamiani/2019/09/03/a-voice-deepfake-was-used-to-scam-a-ceo-out-of-243000/#1e4979a52241</a:t>
          </a:r>
          <a:endParaRPr lang="en-US" sz="1700" kern="1200" dirty="0"/>
        </a:p>
      </dsp:txBody>
      <dsp:txXfrm>
        <a:off x="3615477" y="2126521"/>
        <a:ext cx="3075468" cy="27584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svg>
</file>

<file path=ppt/media/image3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12/2/2019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12/2/2019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vasconcelos/spoken-digits-recognition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FXqysbYVGs?feature=oembed" TargetMode="External"/><Relationship Id="rId5" Type="http://schemas.openxmlformats.org/officeDocument/2006/relationships/image" Target="../media/image33.jpeg"/><Relationship Id="rId4" Type="http://schemas.openxmlformats.org/officeDocument/2006/relationships/hyperlink" Target="https://www.youtube.com/watch?v=_FXqysbYVG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Speech PREDICTIONS</a:t>
            </a:r>
            <a:br>
              <a:rPr lang="en-US" dirty="0"/>
            </a:br>
            <a:r>
              <a:rPr lang="en-US" dirty="0"/>
              <a:t>- ML using </a:t>
            </a:r>
            <a:r>
              <a:rPr lang="en-US" dirty="0" err="1"/>
              <a:t>KEras</a:t>
            </a:r>
            <a:r>
              <a:rPr lang="en-US" dirty="0"/>
              <a:t> -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03-Dec-2019</a:t>
            </a:r>
          </a:p>
          <a:p>
            <a:pPr algn="ctr"/>
            <a:r>
              <a:rPr lang="en-US" dirty="0"/>
              <a:t>Group 6 : Rodolfo / Haitham / Ankur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1276F-0CF7-4B58-A58E-4A30E56DB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Neural Network Explained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369B71-AF7C-4271-8E56-933812F2C0D6}"/>
              </a:ext>
            </a:extLst>
          </p:cNvPr>
          <p:cNvSpPr/>
          <p:nvPr/>
        </p:nvSpPr>
        <p:spPr>
          <a:xfrm>
            <a:off x="2432240" y="2097088"/>
            <a:ext cx="7324344" cy="3273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 err="1"/>
              <a:t>Denselayer</a:t>
            </a:r>
            <a:r>
              <a:rPr lang="en-CA" dirty="0"/>
              <a:t>(256, </a:t>
            </a:r>
            <a:r>
              <a:rPr lang="en-CA" dirty="0" err="1"/>
              <a:t>relu</a:t>
            </a:r>
            <a:r>
              <a:rPr lang="en-CA" dirty="0"/>
              <a:t>)</a:t>
            </a:r>
          </a:p>
          <a:p>
            <a:pPr algn="ctr"/>
            <a:r>
              <a:rPr lang="en-CA" dirty="0"/>
              <a:t>Dropout(0.5)</a:t>
            </a:r>
          </a:p>
          <a:p>
            <a:pPr algn="ctr"/>
            <a:r>
              <a:rPr lang="en-CA" dirty="0" err="1"/>
              <a:t>Denselayer</a:t>
            </a:r>
            <a:r>
              <a:rPr lang="en-CA" dirty="0"/>
              <a:t>(128, </a:t>
            </a:r>
            <a:r>
              <a:rPr lang="en-CA" dirty="0" err="1"/>
              <a:t>relu</a:t>
            </a:r>
            <a:r>
              <a:rPr lang="en-CA" dirty="0"/>
              <a:t>)</a:t>
            </a:r>
          </a:p>
          <a:p>
            <a:pPr algn="ctr"/>
            <a:r>
              <a:rPr lang="en-CA" dirty="0"/>
              <a:t>Dropout(0.5)</a:t>
            </a:r>
          </a:p>
          <a:p>
            <a:pPr algn="ctr"/>
            <a:r>
              <a:rPr lang="en-CA" dirty="0" err="1"/>
              <a:t>Denselayer</a:t>
            </a:r>
            <a:r>
              <a:rPr lang="en-CA" dirty="0"/>
              <a:t>(64m </a:t>
            </a:r>
            <a:r>
              <a:rPr lang="en-CA" dirty="0" err="1"/>
              <a:t>relu</a:t>
            </a:r>
            <a:r>
              <a:rPr lang="en-CA" dirty="0"/>
              <a:t>)</a:t>
            </a:r>
          </a:p>
          <a:p>
            <a:pPr algn="ctr"/>
            <a:r>
              <a:rPr lang="en-CA" dirty="0"/>
              <a:t>Dropout(0.5)</a:t>
            </a:r>
          </a:p>
          <a:p>
            <a:pPr algn="ctr"/>
            <a:r>
              <a:rPr lang="en-CA" dirty="0" err="1"/>
              <a:t>Denselayer</a:t>
            </a:r>
            <a:r>
              <a:rPr lang="en-CA" dirty="0"/>
              <a:t>(10,softmax)</a:t>
            </a:r>
          </a:p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2983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56351-9C65-4F3F-9CC8-38131EF7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 Data Explained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9CA4-2B4B-44DC-B754-41EA1CAD5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Experiment 1 : Got the speech dataset for 3 users (Jackson, Theo, Nicholas) for digits 0-9 repeated 49 different  (training) and use the last one set as the test sample.</a:t>
            </a:r>
          </a:p>
          <a:p>
            <a:endParaRPr lang="en-CA" dirty="0"/>
          </a:p>
          <a:p>
            <a:r>
              <a:rPr lang="en-CA" dirty="0"/>
              <a:t>Experiment 2 : Got the speech dataset for 3 additional users (Ankur, Rodolfo, Caroline) for digits 0-9 (training) and use the another speech set as the test sample.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8664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C777-AA8E-4F96-80BD-E8FA2EF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Model Results : SPEAKER Recognition</a:t>
            </a:r>
            <a:br>
              <a:rPr lang="en-CA" dirty="0"/>
            </a:br>
            <a:r>
              <a:rPr lang="en-CA" dirty="0" err="1"/>
              <a:t>EXp</a:t>
            </a:r>
            <a:r>
              <a:rPr lang="en-CA" dirty="0"/>
              <a:t>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41D8-D97E-401C-9C18-EC63B00C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322" y="1138604"/>
            <a:ext cx="6012832" cy="27159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200" dirty="0"/>
              <a:t>Train Data Set 1 : : (Jackson, Theo, Nicholas) 48 samples of each digit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Test Data 1: (Jackson, Theo, Nicholas) 49</a:t>
            </a:r>
            <a:r>
              <a:rPr lang="en-CA" sz="2200" baseline="30000" dirty="0"/>
              <a:t>th</a:t>
            </a:r>
            <a:r>
              <a:rPr lang="en-CA" sz="2200" dirty="0"/>
              <a:t> recording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Accuracy : 100% (predict speaker)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B527B-5699-44DF-8DB3-7A1702D6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87" y="1262513"/>
            <a:ext cx="3726135" cy="24681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C3B336-E971-4A5E-8FB4-2B25E6D92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87" y="3854537"/>
            <a:ext cx="6820852" cy="28102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841C3A-2743-44C2-B33E-B43FEE356D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5724" y="2684779"/>
            <a:ext cx="3092676" cy="398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46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C777-AA8E-4F96-80BD-E8FA2EF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Model Results : Speaker Recognition</a:t>
            </a:r>
            <a:br>
              <a:rPr lang="en-CA" dirty="0"/>
            </a:br>
            <a:r>
              <a:rPr lang="en-CA" dirty="0"/>
              <a:t>Exp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41D8-D97E-401C-9C18-EC63B00C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622" y="1076926"/>
            <a:ext cx="6012832" cy="27159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200" dirty="0"/>
              <a:t>Train Data Set 2 : : (Jackson, Theo, Nicholas) 48 samples of each digit + (Ankur, Rodolfo, Caroline) 1 sample for each digit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Test Data 2: (Ankur, Rodolfo, Caroline) one recording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Accuracy : 60% (Predict speaker)</a:t>
            </a:r>
          </a:p>
          <a:p>
            <a:pPr>
              <a:lnSpc>
                <a:spcPct val="110000"/>
              </a:lnSpc>
            </a:pPr>
            <a:endParaRPr lang="en-CA" sz="2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AC60F6-3910-4056-A334-A5AEA4B0A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6" y="1166198"/>
            <a:ext cx="3946276" cy="26266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866DB1-206A-4990-BE7E-A750B9E9F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931" y="3882131"/>
            <a:ext cx="5951585" cy="27159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6AF7B0-DDAB-4517-A440-1CA2E45132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9559" y="3290318"/>
            <a:ext cx="2789292" cy="330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58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C777-AA8E-4F96-80BD-E8FA2EF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Model Results : Spoken Digit Recognition</a:t>
            </a:r>
            <a:br>
              <a:rPr lang="en-CA" dirty="0"/>
            </a:br>
            <a:r>
              <a:rPr lang="en-CA" dirty="0" err="1"/>
              <a:t>EXp</a:t>
            </a:r>
            <a:r>
              <a:rPr lang="en-CA" dirty="0"/>
              <a:t> - 1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41D8-D97E-401C-9C18-EC63B00C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322" y="1138604"/>
            <a:ext cx="6012832" cy="27159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200" dirty="0"/>
              <a:t>Train Data Set 1 : : (Jackson, Theo, Nicholas) 48 samples of each digit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Test Data 1: (Jackson, Theo, Nicholas) 49</a:t>
            </a:r>
            <a:r>
              <a:rPr lang="en-CA" sz="2200" baseline="30000" dirty="0"/>
              <a:t>th</a:t>
            </a:r>
            <a:r>
              <a:rPr lang="en-CA" sz="2200" dirty="0"/>
              <a:t> recording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Accuracy : 90% (predict digit from audio)</a:t>
            </a:r>
          </a:p>
          <a:p>
            <a:pPr>
              <a:lnSpc>
                <a:spcPct val="110000"/>
              </a:lnSpc>
            </a:pPr>
            <a:endParaRPr lang="en-CA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38A6A0-9A9A-43DC-937C-3AE299CCA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704" y="1536418"/>
            <a:ext cx="2947004" cy="19203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E1D916-42E1-439C-8AAA-5681766DA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4222" y="3514572"/>
            <a:ext cx="4588211" cy="32436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155A063-B292-46C3-A221-F01FF72E5F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3881" y="2521157"/>
            <a:ext cx="2312501" cy="415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39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C777-AA8E-4F96-80BD-E8FA2EF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Model Results : Spoken Digit Recognition</a:t>
            </a:r>
            <a:br>
              <a:rPr lang="en-CA" dirty="0"/>
            </a:br>
            <a:r>
              <a:rPr lang="en-CA" dirty="0"/>
              <a:t>Exp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41D8-D97E-401C-9C18-EC63B00C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622" y="1076926"/>
            <a:ext cx="6012832" cy="27159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200" dirty="0"/>
              <a:t>Train Data Set 2 : : (Jackson, Theo, Nicholas) 48 samples of each digit + (Ankur, Rodolfo, Caroline) 1 sample for each digit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Test Data 2: (Ankur, Rodolfo, Caroline) one recording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Accuracy : 30% (predict digit from audio)</a:t>
            </a:r>
          </a:p>
          <a:p>
            <a:pPr>
              <a:lnSpc>
                <a:spcPct val="110000"/>
              </a:lnSpc>
            </a:pPr>
            <a:endParaRPr lang="en-CA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17973A-3F36-4B42-9B27-3643CBBE4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1" y="1672396"/>
            <a:ext cx="2891893" cy="2120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7A22E1-CE38-4FB7-8545-05D37A523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3771" y="3792860"/>
            <a:ext cx="3772546" cy="27207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8E60B2-4E2A-4F63-AFD4-CFF9312BC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582" y="2709113"/>
            <a:ext cx="2142835" cy="383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915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6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4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92C973-3417-4624-B296-C0D51BDC0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CA" sz="3300">
                <a:solidFill>
                  <a:srgbClr val="FFFFFF"/>
                </a:solidFill>
              </a:rP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3C418A8-218D-45D0-9938-A5B5EEFF02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157772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3192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6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4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40F3D9-917B-45E5-9D9F-11DBD7D61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Industry Trends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62B7A40-52C9-4275-80AD-5CD131A289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9458956"/>
              </p:ext>
            </p:extLst>
          </p:nvPr>
        </p:nvGraphicFramePr>
        <p:xfrm>
          <a:off x="4662189" y="1134682"/>
          <a:ext cx="6692748" cy="51848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24436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0211-BAEF-44C2-A32F-96B2F8CA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Project </a:t>
            </a:r>
            <a:r>
              <a:rPr lang="en-CA" dirty="0" err="1"/>
              <a:t>DEtails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A751-A6D8-420C-AAD6-50B90CA7C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5673"/>
            <a:ext cx="9905999" cy="4045528"/>
          </a:xfrm>
        </p:spPr>
        <p:txBody>
          <a:bodyPr/>
          <a:lstStyle/>
          <a:p>
            <a:r>
              <a:rPr lang="en-CA" dirty="0" err="1"/>
              <a:t>Github</a:t>
            </a:r>
            <a:r>
              <a:rPr lang="en-CA" dirty="0"/>
              <a:t> location : </a:t>
            </a:r>
          </a:p>
          <a:p>
            <a:pPr lvl="1"/>
            <a:r>
              <a:rPr lang="en-CA" dirty="0">
                <a:hlinkClick r:id="rId3"/>
              </a:rPr>
              <a:t>https://github.com/ravasconcelos/spoken-digits-recognition</a:t>
            </a:r>
            <a:endParaRPr lang="en-CA" dirty="0"/>
          </a:p>
          <a:p>
            <a:r>
              <a:rPr lang="en-CA" dirty="0" err="1"/>
              <a:t>Youtube</a:t>
            </a:r>
            <a:r>
              <a:rPr lang="en-CA" dirty="0"/>
              <a:t> video : </a:t>
            </a:r>
            <a:r>
              <a:rPr lang="en-CA" dirty="0">
                <a:hlinkClick r:id="rId4"/>
              </a:rPr>
              <a:t>https://www.youtube.com/watch?v=_FXqysbYVGs</a:t>
            </a:r>
            <a:endParaRPr lang="en-CA" dirty="0"/>
          </a:p>
          <a:p>
            <a:pPr lvl="1"/>
            <a:endParaRPr lang="en-CA" dirty="0"/>
          </a:p>
        </p:txBody>
      </p:sp>
      <p:pic>
        <p:nvPicPr>
          <p:cNvPr id="4" name="Online Media 3" title="Identify Speaker Voice Machine learning model Neural Networks in Keras/TensorFlow (2019)">
            <a:hlinkClick r:id="" action="ppaction://media"/>
            <a:extLst>
              <a:ext uri="{FF2B5EF4-FFF2-40B4-BE49-F238E27FC236}">
                <a16:creationId xmlns:a16="http://schemas.microsoft.com/office/drawing/2014/main" id="{E7453247-26D2-42F9-A194-DC0BBC9C75C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524000" y="3358572"/>
            <a:ext cx="5569527" cy="313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02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1A0E-364D-4F04-B738-1E382FF6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CA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ADE74-0C81-404C-98C0-BC2F1F5EC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Problem Statement</a:t>
            </a:r>
          </a:p>
          <a:p>
            <a:r>
              <a:rPr lang="en-CA" dirty="0"/>
              <a:t>Context - Audio Signal</a:t>
            </a:r>
          </a:p>
          <a:p>
            <a:r>
              <a:rPr lang="en-CA" dirty="0"/>
              <a:t>Feature extraction from Speech</a:t>
            </a:r>
          </a:p>
          <a:p>
            <a:r>
              <a:rPr lang="en-CA" dirty="0"/>
              <a:t>Model pipeline</a:t>
            </a:r>
          </a:p>
          <a:p>
            <a:r>
              <a:rPr lang="en-CA" dirty="0"/>
              <a:t>Results (Speaker Recognition / Spoken Digit Recognition)</a:t>
            </a:r>
          </a:p>
          <a:p>
            <a:r>
              <a:rPr lang="en-CA" dirty="0"/>
              <a:t>Conclusion</a:t>
            </a:r>
          </a:p>
          <a:p>
            <a:r>
              <a:rPr lang="en-CA" dirty="0"/>
              <a:t>Industry Trends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2537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11A0E-364D-4F04-B738-1E382FF6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CA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ADE74-0C81-404C-98C0-BC2F1F5EC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Business Problem : </a:t>
            </a:r>
          </a:p>
          <a:p>
            <a:pPr lvl="1"/>
            <a:r>
              <a:rPr lang="en-CA" dirty="0"/>
              <a:t>Biometric authentication using the speech dataset – Speaker Recognition (usage : Service Centers)</a:t>
            </a:r>
          </a:p>
          <a:p>
            <a:pPr lvl="1"/>
            <a:r>
              <a:rPr lang="en-CA" dirty="0"/>
              <a:t>Inference of the digits as said by users on phone – Spoken Digit Recognition (usage : Navigate Menu or input digit datasets)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95527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D49A09-82E6-45D7-BDB2-E8945344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 dirty="0"/>
              <a:t>Context – Audio Signal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69F37-265A-4937-96C5-28B799758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49438"/>
            <a:ext cx="4459287" cy="4365095"/>
          </a:xfrm>
        </p:spPr>
        <p:txBody>
          <a:bodyPr>
            <a:normAutofit/>
          </a:bodyPr>
          <a:lstStyle/>
          <a:p>
            <a:r>
              <a:rPr lang="en-US" sz="2000" dirty="0"/>
              <a:t>Audio signal is a three-dimensional signal in which three axes represent time, amplitude and frequency.</a:t>
            </a:r>
            <a:endParaRPr lang="en-CA" sz="2000" dirty="0"/>
          </a:p>
          <a:p>
            <a:r>
              <a:rPr lang="en-CA" sz="2000" dirty="0"/>
              <a:t>Problems :</a:t>
            </a:r>
          </a:p>
          <a:p>
            <a:pPr lvl="1"/>
            <a:r>
              <a:rPr lang="en-CA" sz="1600" dirty="0"/>
              <a:t>“</a:t>
            </a:r>
            <a:r>
              <a:rPr lang="en-CA" sz="1600" dirty="0" err="1"/>
              <a:t>Ooonnnnneeeee</a:t>
            </a:r>
            <a:r>
              <a:rPr lang="en-CA" sz="1600" dirty="0"/>
              <a:t>” vs “One!”</a:t>
            </a:r>
          </a:p>
          <a:p>
            <a:pPr lvl="1"/>
            <a:r>
              <a:rPr lang="en-CA" sz="1600" dirty="0"/>
              <a:t>Align audio files of various length to a fixed piece</a:t>
            </a:r>
          </a:p>
          <a:p>
            <a:pPr lvl="1"/>
            <a:r>
              <a:rPr lang="en-CA" sz="1600" dirty="0"/>
              <a:t>Convert audio wave into set of numbers – record the height of wave at equally-spaced points.</a:t>
            </a:r>
          </a:p>
          <a:p>
            <a:pPr lvl="1"/>
            <a:endParaRPr lang="en-CA" sz="16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B17D247-7EB5-4002-83B9-1085B0DD7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611" y="1611313"/>
            <a:ext cx="5406324" cy="412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052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CC777-AA8E-4F96-80BD-E8FA2EF44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CA" dirty="0"/>
              <a:t>Audio Wave Sampling – Converting </a:t>
            </a:r>
            <a:r>
              <a:rPr lang="en-CA" dirty="0" err="1"/>
              <a:t>wAVE</a:t>
            </a:r>
            <a:r>
              <a:rPr lang="en-CA" dirty="0"/>
              <a:t> to Numbers</a:t>
            </a:r>
          </a:p>
        </p:txBody>
      </p:sp>
      <p:pic>
        <p:nvPicPr>
          <p:cNvPr id="5" name="Picture 4" descr="A picture containing man, water, table, white&#10;&#10;Description automatically generated">
            <a:extLst>
              <a:ext uri="{FF2B5EF4-FFF2-40B4-BE49-F238E27FC236}">
                <a16:creationId xmlns:a16="http://schemas.microsoft.com/office/drawing/2014/main" id="{A9AA2819-9FA0-4865-80AE-281787480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2097086"/>
            <a:ext cx="3494597" cy="134760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B45C8E-2D5E-492C-B6F8-C272130C5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797" y="4391641"/>
            <a:ext cx="3960942" cy="73854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841D8-D97E-401C-9C18-EC63B00C3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802422"/>
            <a:ext cx="6012832" cy="458958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CA" sz="2200" dirty="0"/>
              <a:t>Reading thousands of times a second and recording number representing the height of sound wave at that time</a:t>
            </a:r>
          </a:p>
          <a:p>
            <a:pPr>
              <a:lnSpc>
                <a:spcPct val="110000"/>
              </a:lnSpc>
            </a:pPr>
            <a:r>
              <a:rPr lang="en-CA" sz="2200" dirty="0"/>
              <a:t>Speech recognition can be done at a sampling rate of 16Khz (16000 times per second</a:t>
            </a:r>
          </a:p>
          <a:p>
            <a:pPr>
              <a:lnSpc>
                <a:spcPct val="110000"/>
              </a:lnSpc>
            </a:pPr>
            <a:endParaRPr lang="en-CA" sz="2200" dirty="0"/>
          </a:p>
          <a:p>
            <a:pPr>
              <a:lnSpc>
                <a:spcPct val="110000"/>
              </a:lnSpc>
            </a:pPr>
            <a:r>
              <a:rPr lang="en-CA" sz="2200" dirty="0"/>
              <a:t>Here is an example of sample for “Hello”</a:t>
            </a:r>
          </a:p>
        </p:txBody>
      </p:sp>
    </p:spTree>
    <p:extLst>
      <p:ext uri="{BB962C8B-B14F-4D97-AF65-F5344CB8AC3E}">
        <p14:creationId xmlns:p14="http://schemas.microsoft.com/office/powerpoint/2010/main" val="909762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CD6514-18EB-447F-9ABA-C8A5EDFAA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7B322-0180-4249-883F-3E80DBCFD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16101"/>
            <a:ext cx="6218365" cy="4398432"/>
          </a:xfrm>
        </p:spPr>
        <p:txBody>
          <a:bodyPr>
            <a:normAutofit/>
          </a:bodyPr>
          <a:lstStyle/>
          <a:p>
            <a:r>
              <a:rPr lang="en-CA" sz="2000" b="1" dirty="0"/>
              <a:t>Energy / RMSE</a:t>
            </a:r>
            <a:r>
              <a:rPr lang="en-CA" sz="2000" dirty="0"/>
              <a:t>:  </a:t>
            </a:r>
            <a:r>
              <a:rPr lang="en-US" sz="2000" dirty="0"/>
              <a:t>The of a signal corresponds to the total magnitude of the signal and roughly corresponds to how loud the signal is. The energy in a signal is defined by ∑</a:t>
            </a:r>
            <a:r>
              <a:rPr lang="en-US" sz="2000" dirty="0" err="1"/>
              <a:t>n|x</a:t>
            </a:r>
            <a:r>
              <a:rPr lang="en-US" sz="2000" dirty="0"/>
              <a:t>(n)|2.  The root mean square of this formula is called RMSE</a:t>
            </a:r>
            <a:endParaRPr lang="en-CA" sz="2000" dirty="0"/>
          </a:p>
          <a:p>
            <a:r>
              <a:rPr lang="en-CA" sz="2000" b="1" dirty="0"/>
              <a:t>Zero Crossing Rate : </a:t>
            </a:r>
            <a:r>
              <a:rPr lang="en-CA" sz="2000" dirty="0"/>
              <a:t>Rate of sign changes along a signal (</a:t>
            </a:r>
            <a:r>
              <a:rPr lang="en-CA" sz="2000" dirty="0" err="1"/>
              <a:t>ie</a:t>
            </a:r>
            <a:r>
              <a:rPr lang="en-CA" sz="2000" dirty="0"/>
              <a:t> the rate at which the signal changes from positive to negative or back</a:t>
            </a:r>
            <a:r>
              <a:rPr lang="en-CA" sz="2000" b="1" dirty="0"/>
              <a:t>.</a:t>
            </a:r>
          </a:p>
          <a:p>
            <a:r>
              <a:rPr lang="en-CA" sz="2000" b="1" dirty="0"/>
              <a:t>Spectral Centroid : </a:t>
            </a:r>
            <a:r>
              <a:rPr lang="en-CA" sz="2000" dirty="0"/>
              <a:t>It indicates where the “center of mass” for a sound is located and is calculated as weighted mean of the frequencies present in the sound.</a:t>
            </a:r>
          </a:p>
          <a:p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3718C4-8B10-4B60-800A-56A016AC21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147" y="2271713"/>
            <a:ext cx="4361437" cy="159192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3291BDE-40FB-464F-902A-C7E679253F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6485" y="4470380"/>
            <a:ext cx="2349621" cy="18923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D61F1B-89A8-4D6A-B4B9-B7C0B72FFB87}"/>
              </a:ext>
            </a:extLst>
          </p:cNvPr>
          <p:cNvSpPr txBox="1"/>
          <p:nvPr/>
        </p:nvSpPr>
        <p:spPr>
          <a:xfrm>
            <a:off x="8482632" y="1896269"/>
            <a:ext cx="1995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Zero Crossing Rate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41D30DC-4809-41B5-B849-12926A393043}"/>
              </a:ext>
            </a:extLst>
          </p:cNvPr>
          <p:cNvSpPr txBox="1"/>
          <p:nvPr/>
        </p:nvSpPr>
        <p:spPr>
          <a:xfrm>
            <a:off x="8453325" y="4101047"/>
            <a:ext cx="202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Spectral centroid</a:t>
            </a:r>
          </a:p>
        </p:txBody>
      </p:sp>
    </p:spTree>
    <p:extLst>
      <p:ext uri="{BB962C8B-B14F-4D97-AF65-F5344CB8AC3E}">
        <p14:creationId xmlns:p14="http://schemas.microsoft.com/office/powerpoint/2010/main" val="4192078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689232-503E-4EE6-85AC-E4697BBF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CA" sz="320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CC324-B486-462B-BA2D-D27AF45A2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7237045" cy="3965046"/>
          </a:xfrm>
        </p:spPr>
        <p:txBody>
          <a:bodyPr>
            <a:normAutofit fontScale="92500"/>
          </a:bodyPr>
          <a:lstStyle/>
          <a:p>
            <a:r>
              <a:rPr lang="en-CA" sz="2000" b="1" dirty="0"/>
              <a:t>Spectral Roll off </a:t>
            </a:r>
            <a:r>
              <a:rPr lang="en-CA" sz="2000" dirty="0"/>
              <a:t>: It’s the frequency </a:t>
            </a:r>
            <a:r>
              <a:rPr lang="en-US" sz="2000" dirty="0"/>
              <a:t>below which a specified percentage of the total spectral energy, e.g. 85%, lies.</a:t>
            </a:r>
            <a:endParaRPr lang="en-CA" sz="2000" dirty="0"/>
          </a:p>
          <a:p>
            <a:r>
              <a:rPr lang="en-CA" sz="2000" b="1" dirty="0"/>
              <a:t>Chroma </a:t>
            </a:r>
            <a:r>
              <a:rPr lang="en-CA" sz="2000" dirty="0"/>
              <a:t>: It’s a typically 12-element feature vector indicating how much energy of each pitch class is present in the signal</a:t>
            </a:r>
          </a:p>
          <a:p>
            <a:r>
              <a:rPr lang="en-CA" sz="2000" b="1" dirty="0"/>
              <a:t>Spectral Bandwidth </a:t>
            </a:r>
            <a:r>
              <a:rPr lang="en-CA" sz="2000" dirty="0"/>
              <a:t>: It’s the </a:t>
            </a:r>
            <a:r>
              <a:rPr lang="en-CA" sz="2000" dirty="0" err="1"/>
              <a:t>p'th</a:t>
            </a:r>
            <a:r>
              <a:rPr lang="en-CA" sz="2000" dirty="0"/>
              <a:t>-order spectral bandwidth.</a:t>
            </a:r>
          </a:p>
          <a:p>
            <a:r>
              <a:rPr lang="en-CA" sz="2000" b="1" dirty="0"/>
              <a:t>MFCC (Mel-Frequency Cepstral Coefficients) : </a:t>
            </a:r>
            <a:r>
              <a:rPr lang="en-US" sz="2000" b="1" dirty="0"/>
              <a:t> </a:t>
            </a:r>
            <a:r>
              <a:rPr lang="en-US" sz="2000" dirty="0"/>
              <a:t>These are small set of features (usually about 10–20) which concisely describe the overall shape of a spectral envelope.</a:t>
            </a:r>
          </a:p>
          <a:p>
            <a:pPr lvl="1"/>
            <a:r>
              <a:rPr lang="en-US" sz="1600" dirty="0"/>
              <a:t>PS: It uses </a:t>
            </a:r>
            <a:r>
              <a:rPr lang="en-CA" sz="1600" dirty="0"/>
              <a:t>Fourier transform , to break apart the complex sound wave into the simple sound waves and then add up to get a sum of energy contained in each one.</a:t>
            </a:r>
          </a:p>
          <a:p>
            <a:endParaRPr lang="en-CA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83A579-1F19-4889-B9A1-EB40EC87B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2306" y="1620838"/>
            <a:ext cx="2849973" cy="225978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02C01EB-9FD7-459B-B2BB-402053154C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0010" y="4395739"/>
            <a:ext cx="2216264" cy="189239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EAD921BB-F1FE-410C-9D84-FF1B35793676}"/>
              </a:ext>
            </a:extLst>
          </p:cNvPr>
          <p:cNvSpPr txBox="1"/>
          <p:nvPr/>
        </p:nvSpPr>
        <p:spPr>
          <a:xfrm>
            <a:off x="9114711" y="1251505"/>
            <a:ext cx="202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Spectral </a:t>
            </a:r>
            <a:r>
              <a:rPr lang="en-CA" dirty="0" err="1"/>
              <a:t>Rolloff</a:t>
            </a:r>
            <a:endParaRPr lang="en-CA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F9D5E89-3770-475D-B180-887AB52C0B29}"/>
              </a:ext>
            </a:extLst>
          </p:cNvPr>
          <p:cNvSpPr txBox="1"/>
          <p:nvPr/>
        </p:nvSpPr>
        <p:spPr>
          <a:xfrm>
            <a:off x="9713976" y="4047344"/>
            <a:ext cx="202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MFCC</a:t>
            </a:r>
          </a:p>
        </p:txBody>
      </p:sp>
    </p:spTree>
    <p:extLst>
      <p:ext uri="{BB962C8B-B14F-4D97-AF65-F5344CB8AC3E}">
        <p14:creationId xmlns:p14="http://schemas.microsoft.com/office/powerpoint/2010/main" val="129230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0F684-EBFB-4B04-B2FA-0164AE68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Pipeline – speaker recognition / SPOKEN DIGIT Recognition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679D59-0623-493D-93BF-C1F68CC2B0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9832050"/>
              </p:ext>
            </p:extLst>
          </p:nvPr>
        </p:nvGraphicFramePr>
        <p:xfrm>
          <a:off x="1130680" y="1581976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356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CCA29-B764-4ACD-89F3-62605D40A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Preprocessing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461FF-4BD0-47A0-B649-12C0FB20C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Step 1: Sound features extraction using </a:t>
            </a:r>
            <a:r>
              <a:rPr lang="en-CA" dirty="0" err="1"/>
              <a:t>librosa</a:t>
            </a:r>
            <a:endParaRPr lang="en-CA" dirty="0"/>
          </a:p>
          <a:p>
            <a:r>
              <a:rPr lang="en-CA" dirty="0"/>
              <a:t>Step 2: Reading through the files in training set and appending to train matrix</a:t>
            </a:r>
          </a:p>
          <a:p>
            <a:r>
              <a:rPr lang="en-CA" dirty="0"/>
              <a:t>Step 3: Data Classification and labelling</a:t>
            </a:r>
          </a:p>
          <a:p>
            <a:r>
              <a:rPr lang="en-CA" dirty="0"/>
              <a:t>Step 4: Data Scaling of the feature set</a:t>
            </a:r>
          </a:p>
          <a:p>
            <a:r>
              <a:rPr lang="en-CA" dirty="0"/>
              <a:t>Step 5: Divide the dataset into training, validation and test set</a:t>
            </a:r>
          </a:p>
        </p:txBody>
      </p:sp>
    </p:spTree>
    <p:extLst>
      <p:ext uri="{BB962C8B-B14F-4D97-AF65-F5344CB8AC3E}">
        <p14:creationId xmlns:p14="http://schemas.microsoft.com/office/powerpoint/2010/main" val="1133746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purl.org/dc/terms/"/>
    <ds:schemaRef ds:uri="http://schemas.microsoft.com/office/infopath/2007/PartnerControls"/>
    <ds:schemaRef ds:uri="http://schemas.microsoft.com/office/2006/documentManagement/types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1028</Words>
  <Application>Microsoft Office PowerPoint</Application>
  <PresentationFormat>Widescreen</PresentationFormat>
  <Paragraphs>99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Tw Cen MT</vt:lpstr>
      <vt:lpstr>Circuit</vt:lpstr>
      <vt:lpstr>Speech PREDICTIONS - ML using KEras - </vt:lpstr>
      <vt:lpstr>Agenda</vt:lpstr>
      <vt:lpstr>Problem statement</vt:lpstr>
      <vt:lpstr>Context – Audio Signal</vt:lpstr>
      <vt:lpstr>Audio Wave Sampling – Converting wAVE to Numbers</vt:lpstr>
      <vt:lpstr>Feature Engineering</vt:lpstr>
      <vt:lpstr>Feature engineering</vt:lpstr>
      <vt:lpstr>Model Pipeline – speaker recognition / SPOKEN DIGIT Recognition</vt:lpstr>
      <vt:lpstr>Data Preprocessing STEPs</vt:lpstr>
      <vt:lpstr>Neural Network Explained</vt:lpstr>
      <vt:lpstr>Test Data Explained</vt:lpstr>
      <vt:lpstr>Model Results : SPEAKER Recognition EXp - 1</vt:lpstr>
      <vt:lpstr>Model Results : Speaker Recognition Exp - 2</vt:lpstr>
      <vt:lpstr>Model Results : Spoken Digit Recognition EXp - 1</vt:lpstr>
      <vt:lpstr>Model Results : Spoken Digit Recognition Exp - 2</vt:lpstr>
      <vt:lpstr>Conclusion</vt:lpstr>
      <vt:lpstr>Industry Trends</vt:lpstr>
      <vt:lpstr>Project DEtails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2019-12-02T03:37:40Z</dcterms:created>
  <dcterms:modified xsi:type="dcterms:W3CDTF">2019-12-03T02:40:37Z</dcterms:modified>
</cp:coreProperties>
</file>